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54" r:id="rId2"/>
    <p:sldId id="408" r:id="rId3"/>
    <p:sldId id="420" r:id="rId4"/>
    <p:sldId id="421" r:id="rId5"/>
    <p:sldId id="430" r:id="rId6"/>
    <p:sldId id="431" r:id="rId7"/>
    <p:sldId id="424" r:id="rId8"/>
    <p:sldId id="425" r:id="rId9"/>
    <p:sldId id="437" r:id="rId10"/>
    <p:sldId id="423" r:id="rId11"/>
    <p:sldId id="432" r:id="rId12"/>
    <p:sldId id="422" r:id="rId13"/>
    <p:sldId id="434" r:id="rId14"/>
    <p:sldId id="436" r:id="rId15"/>
    <p:sldId id="410" r:id="rId16"/>
    <p:sldId id="435" r:id="rId17"/>
    <p:sldId id="439" r:id="rId18"/>
    <p:sldId id="358" r:id="rId19"/>
  </p:sldIdLst>
  <p:sldSz cx="12192000" cy="6858000"/>
  <p:notesSz cx="6858000" cy="99472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Styl ciemny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ek Zaniewski" userId="b1d19750-0fd8-474d-a684-b3155ad0b474" providerId="ADAL" clId="{B5EA7D19-00EA-4FC9-9E74-33534E4653AA}"/>
    <pc:docChg chg="undo custSel modSld">
      <pc:chgData name="Marek Zaniewski" userId="b1d19750-0fd8-474d-a684-b3155ad0b474" providerId="ADAL" clId="{B5EA7D19-00EA-4FC9-9E74-33534E4653AA}" dt="2024-09-26T09:14:50.865" v="11" actId="1076"/>
      <pc:docMkLst>
        <pc:docMk/>
      </pc:docMkLst>
      <pc:sldChg chg="modSp mod">
        <pc:chgData name="Marek Zaniewski" userId="b1d19750-0fd8-474d-a684-b3155ad0b474" providerId="ADAL" clId="{B5EA7D19-00EA-4FC9-9E74-33534E4653AA}" dt="2024-09-26T09:13:03.262" v="9" actId="20577"/>
        <pc:sldMkLst>
          <pc:docMk/>
          <pc:sldMk cId="3543729977" sldId="424"/>
        </pc:sldMkLst>
        <pc:spChg chg="mod">
          <ac:chgData name="Marek Zaniewski" userId="b1d19750-0fd8-474d-a684-b3155ad0b474" providerId="ADAL" clId="{B5EA7D19-00EA-4FC9-9E74-33534E4653AA}" dt="2024-09-26T09:13:03.262" v="9" actId="20577"/>
          <ac:spMkLst>
            <pc:docMk/>
            <pc:sldMk cId="3543729977" sldId="424"/>
            <ac:spMk id="5" creationId="{38B66D75-8E12-47D4-A393-0BA4C0F7839C}"/>
          </ac:spMkLst>
        </pc:spChg>
      </pc:sldChg>
      <pc:sldChg chg="modSp mod">
        <pc:chgData name="Marek Zaniewski" userId="b1d19750-0fd8-474d-a684-b3155ad0b474" providerId="ADAL" clId="{B5EA7D19-00EA-4FC9-9E74-33534E4653AA}" dt="2024-09-25T15:17:38.518" v="3" actId="6549"/>
        <pc:sldMkLst>
          <pc:docMk/>
          <pc:sldMk cId="3794837389" sldId="432"/>
        </pc:sldMkLst>
        <pc:spChg chg="mod">
          <ac:chgData name="Marek Zaniewski" userId="b1d19750-0fd8-474d-a684-b3155ad0b474" providerId="ADAL" clId="{B5EA7D19-00EA-4FC9-9E74-33534E4653AA}" dt="2024-09-25T15:17:38.518" v="3" actId="6549"/>
          <ac:spMkLst>
            <pc:docMk/>
            <pc:sldMk cId="3794837389" sldId="432"/>
            <ac:spMk id="4" creationId="{E06437FA-F6CC-4F73-A795-87A6743D1AB3}"/>
          </ac:spMkLst>
        </pc:spChg>
      </pc:sldChg>
      <pc:sldChg chg="modSp mod">
        <pc:chgData name="Marek Zaniewski" userId="b1d19750-0fd8-474d-a684-b3155ad0b474" providerId="ADAL" clId="{B5EA7D19-00EA-4FC9-9E74-33534E4653AA}" dt="2024-09-25T15:17:09.550" v="2" actId="108"/>
        <pc:sldMkLst>
          <pc:docMk/>
          <pc:sldMk cId="555522362" sldId="434"/>
        </pc:sldMkLst>
        <pc:spChg chg="mod">
          <ac:chgData name="Marek Zaniewski" userId="b1d19750-0fd8-474d-a684-b3155ad0b474" providerId="ADAL" clId="{B5EA7D19-00EA-4FC9-9E74-33534E4653AA}" dt="2024-09-25T15:17:09.550" v="2" actId="108"/>
          <ac:spMkLst>
            <pc:docMk/>
            <pc:sldMk cId="555522362" sldId="434"/>
            <ac:spMk id="5" creationId="{38B66D75-8E12-47D4-A393-0BA4C0F7839C}"/>
          </ac:spMkLst>
        </pc:spChg>
      </pc:sldChg>
      <pc:sldChg chg="modSp mod">
        <pc:chgData name="Marek Zaniewski" userId="b1d19750-0fd8-474d-a684-b3155ad0b474" providerId="ADAL" clId="{B5EA7D19-00EA-4FC9-9E74-33534E4653AA}" dt="2024-09-26T09:14:50.865" v="11" actId="1076"/>
        <pc:sldMkLst>
          <pc:docMk/>
          <pc:sldMk cId="2984687438" sldId="435"/>
        </pc:sldMkLst>
        <pc:spChg chg="mod">
          <ac:chgData name="Marek Zaniewski" userId="b1d19750-0fd8-474d-a684-b3155ad0b474" providerId="ADAL" clId="{B5EA7D19-00EA-4FC9-9E74-33534E4653AA}" dt="2024-09-26T09:14:50.865" v="11" actId="1076"/>
          <ac:spMkLst>
            <pc:docMk/>
            <pc:sldMk cId="2984687438" sldId="435"/>
            <ac:spMk id="5" creationId="{38B66D75-8E12-47D4-A393-0BA4C0F7839C}"/>
          </ac:spMkLst>
        </pc:spChg>
      </pc:sldChg>
      <pc:sldChg chg="modSp mod">
        <pc:chgData name="Marek Zaniewski" userId="b1d19750-0fd8-474d-a684-b3155ad0b474" providerId="ADAL" clId="{B5EA7D19-00EA-4FC9-9E74-33534E4653AA}" dt="2024-09-26T09:13:32.395" v="10" actId="6549"/>
        <pc:sldMkLst>
          <pc:docMk/>
          <pc:sldMk cId="803228450" sldId="436"/>
        </pc:sldMkLst>
        <pc:spChg chg="mod">
          <ac:chgData name="Marek Zaniewski" userId="b1d19750-0fd8-474d-a684-b3155ad0b474" providerId="ADAL" clId="{B5EA7D19-00EA-4FC9-9E74-33534E4653AA}" dt="2024-09-26T09:13:32.395" v="10" actId="6549"/>
          <ac:spMkLst>
            <pc:docMk/>
            <pc:sldMk cId="803228450" sldId="436"/>
            <ac:spMk id="5" creationId="{38B66D75-8E12-47D4-A393-0BA4C0F7839C}"/>
          </ac:spMkLst>
        </pc:spChg>
      </pc:sldChg>
      <pc:sldChg chg="modSp mod">
        <pc:chgData name="Marek Zaniewski" userId="b1d19750-0fd8-474d-a684-b3155ad0b474" providerId="ADAL" clId="{B5EA7D19-00EA-4FC9-9E74-33534E4653AA}" dt="2024-09-25T15:19:32.401" v="8" actId="1076"/>
        <pc:sldMkLst>
          <pc:docMk/>
          <pc:sldMk cId="3290034265" sldId="437"/>
        </pc:sldMkLst>
        <pc:spChg chg="mod">
          <ac:chgData name="Marek Zaniewski" userId="b1d19750-0fd8-474d-a684-b3155ad0b474" providerId="ADAL" clId="{B5EA7D19-00EA-4FC9-9E74-33534E4653AA}" dt="2024-09-25T15:19:32.401" v="8" actId="1076"/>
          <ac:spMkLst>
            <pc:docMk/>
            <pc:sldMk cId="3290034265" sldId="437"/>
            <ac:spMk id="5" creationId="{38B66D75-8E12-47D4-A393-0BA4C0F7839C}"/>
          </ac:spMkLst>
        </pc:spChg>
        <pc:cxnChg chg="mod">
          <ac:chgData name="Marek Zaniewski" userId="b1d19750-0fd8-474d-a684-b3155ad0b474" providerId="ADAL" clId="{B5EA7D19-00EA-4FC9-9E74-33534E4653AA}" dt="2024-09-25T15:19:31.714" v="7" actId="1582"/>
          <ac:cxnSpMkLst>
            <pc:docMk/>
            <pc:sldMk cId="3290034265" sldId="437"/>
            <ac:cxnSpMk id="99" creationId="{8844A1CE-04CD-70A1-4B05-D88B54E145C6}"/>
          </ac:cxnSpMkLst>
        </pc:cxnChg>
        <pc:cxnChg chg="mod">
          <ac:chgData name="Marek Zaniewski" userId="b1d19750-0fd8-474d-a684-b3155ad0b474" providerId="ADAL" clId="{B5EA7D19-00EA-4FC9-9E74-33534E4653AA}" dt="2024-09-25T15:18:19.259" v="4" actId="1582"/>
          <ac:cxnSpMkLst>
            <pc:docMk/>
            <pc:sldMk cId="3290034265" sldId="437"/>
            <ac:cxnSpMk id="111" creationId="{684B5EF1-5A37-70B9-6D3D-CB8FB6E412D9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92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2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r">
              <a:defRPr sz="1200"/>
            </a:lvl1pPr>
          </a:lstStyle>
          <a:p>
            <a:fld id="{6B31C15C-506E-47E6-A3D0-F7AB7A5090E9}" type="datetimeFigureOut">
              <a:rPr lang="pl-PL" smtClean="0"/>
              <a:t>26.09.2024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42" tIns="45871" rIns="91742" bIns="45871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787127"/>
            <a:ext cx="5486400" cy="3916739"/>
          </a:xfrm>
          <a:prstGeom prst="rect">
            <a:avLst/>
          </a:prstGeom>
        </p:spPr>
        <p:txBody>
          <a:bodyPr vert="horz" lIns="91742" tIns="45871" rIns="91742" bIns="45871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71800" cy="499091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1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r">
              <a:defRPr sz="1200"/>
            </a:lvl1pPr>
          </a:lstStyle>
          <a:p>
            <a:fld id="{4413CFE8-2C97-40D1-AFCF-728A8CA152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626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418"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727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418"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638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418"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9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418"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88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418"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62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418"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99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418"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74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418"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14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418"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56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418"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48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418"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37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418"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47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418"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439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418"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997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418"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966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418"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14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418"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89338-8A2E-416C-A12A-96EE03741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918D7BD-EB05-4BD8-B545-FDD5E37F1C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06F7183-49E2-46B3-A1CE-6BBA53735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8673-26C3-4727-AF63-A91793F385C6}" type="datetimeFigureOut">
              <a:rPr lang="pl-PL" smtClean="0"/>
              <a:t>26.09.2024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BDA4EFF-43B5-4A27-B307-BAB7393D6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F344DE-FA31-4E62-9D74-DFA393CB4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3032-5A11-4512-8034-5DF4EDD7E5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53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20137D-4E64-4D5D-9191-83BBB42DA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B0F1D6D-B8BF-4FC0-873A-384ABDEB2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464289D-DF34-4D99-BFA3-5C7DA1306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8673-26C3-4727-AF63-A91793F385C6}" type="datetimeFigureOut">
              <a:rPr lang="pl-PL" smtClean="0"/>
              <a:t>26.09.2024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8FCF59C-88A8-4DAA-860A-3EBFBC8BD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E661F96-4583-4105-995C-EE1AA731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3032-5A11-4512-8034-5DF4EDD7E5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57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4883B02-D802-4F0B-931C-0826F70270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BDED3DA-54EF-4D85-962B-C998C4A56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BFA951E-D831-4B82-8653-F394F3515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8673-26C3-4727-AF63-A91793F385C6}" type="datetimeFigureOut">
              <a:rPr lang="pl-PL" smtClean="0"/>
              <a:t>26.09.2024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2623A93-2939-4C70-8F34-32F4D4A66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1F14B94-FE00-4AC1-946C-26BDC020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3032-5A11-4512-8034-5DF4EDD7E5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930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262317-46E8-43AA-A8C0-E3F5C5E1E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E3E47E-4B70-497A-9247-B6B5D850E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E3927C-EDF6-4749-9E3A-24E631FB8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8673-26C3-4727-AF63-A91793F385C6}" type="datetimeFigureOut">
              <a:rPr lang="pl-PL" smtClean="0"/>
              <a:t>26.09.2024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0662E90-EE62-4305-A3ED-1FFBCCFED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579F4CD-2DCC-4D28-8143-9896C3D09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3032-5A11-4512-8034-5DF4EDD7E5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280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B88071-F26E-4093-8F4E-739FB7BA2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E636F2B-357A-4C0B-A755-C221C48B5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972C3C7-0DCA-4A03-8EEC-1F524C017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8673-26C3-4727-AF63-A91793F385C6}" type="datetimeFigureOut">
              <a:rPr lang="pl-PL" smtClean="0"/>
              <a:t>26.09.2024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EFE3D10-E5C8-4295-BB9C-E24D7F9D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AB361B2-8F5F-46FC-B1FF-4E6757E5B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3032-5A11-4512-8034-5DF4EDD7E5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757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C8ECAD-D528-44BA-8A3D-570959F22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760BC0-482E-4200-B293-CAF4941EE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7996A57-DB77-491C-B5EF-A5C4284F1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E3109BD-3699-4C3E-AEAF-2F21F5CB3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8673-26C3-4727-AF63-A91793F385C6}" type="datetimeFigureOut">
              <a:rPr lang="pl-PL" smtClean="0"/>
              <a:t>26.09.2024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57B7FB5-8831-43EE-80AB-85441F9EC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3EFF56D-3848-49F4-8F37-6655CD6F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3032-5A11-4512-8034-5DF4EDD7E5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323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763916-185B-4B24-9881-E8201535E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04946B1-137E-4810-94D2-6832FC2B6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17760B5-5A5F-44D5-929F-E3E24D74C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044294B-A3D7-44A2-8365-20284CF88E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62BB379-615B-4B77-8508-E2C88D93FD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583B0A3-47CD-47E2-B976-29584C13F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8673-26C3-4727-AF63-A91793F385C6}" type="datetimeFigureOut">
              <a:rPr lang="pl-PL" smtClean="0"/>
              <a:t>26.09.2024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19F788E-F71B-4E57-92C6-166969C42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DBF4F1E-351F-4D1B-8E1A-4BA243E33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3032-5A11-4512-8034-5DF4EDD7E5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01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4531A7-8CEC-4785-9E3D-3AE796DDA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DFC82C0-A843-47BF-BD1E-BEEBE186A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8673-26C3-4727-AF63-A91793F385C6}" type="datetimeFigureOut">
              <a:rPr lang="pl-PL" smtClean="0"/>
              <a:t>26.09.2024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CF946C0-929E-439C-9039-DC2B280C3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203AC6E-077A-40C4-B209-EECB63E14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3032-5A11-4512-8034-5DF4EDD7E5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382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B882BB4-3451-44DC-B37C-C41BECD47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8673-26C3-4727-AF63-A91793F385C6}" type="datetimeFigureOut">
              <a:rPr lang="pl-PL" smtClean="0"/>
              <a:t>26.09.2024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7ED547E-C290-4F4C-93A7-A046814A5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DE6BA15-2DE9-4375-92E8-B49B8B4C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3032-5A11-4512-8034-5DF4EDD7E5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716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A2246A-3812-46E6-ADD9-B3042F27F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884DCC-FD53-4AA0-96BB-6FB4A1546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F6E418A-3B91-40BE-A1DC-C2E2ECF55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6C0611B-7CC7-408D-B955-8B9C3020F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8673-26C3-4727-AF63-A91793F385C6}" type="datetimeFigureOut">
              <a:rPr lang="pl-PL" smtClean="0"/>
              <a:t>26.09.2024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DB30062-2ED8-4142-A56A-7FC40DEE7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35ADA1F-07FE-46A8-B6AD-B7AECCC0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3032-5A11-4512-8034-5DF4EDD7E5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548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D5A587-E04B-4154-89A8-B8E81A1F5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434DC3B-820D-4BE6-AEAE-06CFCE603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78BDFA8-89F1-42DE-94A0-3963AB4AB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A64DEE4-EC6C-4402-A3F9-979288B2A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8673-26C3-4727-AF63-A91793F385C6}" type="datetimeFigureOut">
              <a:rPr lang="pl-PL" smtClean="0"/>
              <a:t>26.09.2024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97CE4B1-E760-4EB7-B8FB-B4421D8B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6769CD9-F983-464F-8102-DE4B7AF2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3032-5A11-4512-8034-5DF4EDD7E5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476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duotone>
              <a:prstClr val="black"/>
              <a:schemeClr val="accent3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EACAF08-1F0F-41A8-8526-46CF638E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758A63B-02ED-49A5-B622-0BD875FB8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0B74053-4E3C-47DF-B39B-570EC5BBD7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8673-26C3-4727-AF63-A91793F385C6}" type="datetimeFigureOut">
              <a:rPr lang="pl-PL" smtClean="0"/>
              <a:t>26.09.2024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1DF12ED-2B59-43B6-8545-7E1BCA10B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D7385A5-A717-43C2-93FA-00A847A10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B3032-5A11-4512-8034-5DF4EDD7E5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8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HREIT@djm.p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ostokąt 21">
            <a:extLst>
              <a:ext uri="{FF2B5EF4-FFF2-40B4-BE49-F238E27FC236}">
                <a16:creationId xmlns:a16="http://schemas.microsoft.com/office/drawing/2014/main" id="{7D47A13F-9229-46EE-8EE9-0C317D8BC80E}"/>
              </a:ext>
            </a:extLst>
          </p:cNvPr>
          <p:cNvSpPr/>
          <p:nvPr/>
        </p:nvSpPr>
        <p:spPr>
          <a:xfrm>
            <a:off x="0" y="2558830"/>
            <a:ext cx="12192000" cy="2166693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ZARYS PODEJŚCIA I STRATEGII DZIAŁAŃ DOTYCZĄCYCH RESTRUKTURYZACJI ZADŁUŻENIA GRUPY HREIT S.A.</a:t>
            </a:r>
            <a:endParaRPr lang="pl-PL" sz="2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C2EADBC9-3E5D-4D69-B7C5-8E00D8C2DB0E}"/>
              </a:ext>
            </a:extLst>
          </p:cNvPr>
          <p:cNvSpPr/>
          <p:nvPr/>
        </p:nvSpPr>
        <p:spPr>
          <a:xfrm>
            <a:off x="-1" y="5045161"/>
            <a:ext cx="12192000" cy="942194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WARSZAWA 25 WRZEŚNIA 2024</a:t>
            </a: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835D0BB5-0E2A-4578-8B70-D364A8EA9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56" y="0"/>
            <a:ext cx="2598586" cy="255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86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A2B8C75-C3D7-4745-8A2D-64BF3D157C07}"/>
              </a:ext>
            </a:extLst>
          </p:cNvPr>
          <p:cNvSpPr/>
          <p:nvPr/>
        </p:nvSpPr>
        <p:spPr>
          <a:xfrm>
            <a:off x="0" y="5841883"/>
            <a:ext cx="12192000" cy="1016118"/>
          </a:xfrm>
          <a:prstGeom prst="rect">
            <a:avLst/>
          </a:prstGeom>
          <a:solidFill>
            <a:schemeClr val="dk1">
              <a:alpha val="2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835D0BB5-0E2A-4578-8B70-D364A8EA9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43" y="5841883"/>
            <a:ext cx="1070913" cy="1016117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E06437FA-F6CC-4F73-A795-87A6743D1AB3}"/>
              </a:ext>
            </a:extLst>
          </p:cNvPr>
          <p:cNvSpPr/>
          <p:nvPr/>
        </p:nvSpPr>
        <p:spPr>
          <a:xfrm>
            <a:off x="1020417" y="391466"/>
            <a:ext cx="9952383" cy="79183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JAKIE SĄ PROPOZYCJE UKŁADOWE DŁUŻNIKA? </a:t>
            </a:r>
            <a:endParaRPr lang="pl-PL" sz="18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8B66D75-8E12-47D4-A393-0BA4C0F7839C}"/>
              </a:ext>
            </a:extLst>
          </p:cNvPr>
          <p:cNvSpPr/>
          <p:nvPr/>
        </p:nvSpPr>
        <p:spPr>
          <a:xfrm>
            <a:off x="1020417" y="1394253"/>
            <a:ext cx="9952383" cy="428045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</a:pPr>
            <a:r>
              <a:rPr lang="pl-PL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Spłata 100% wierzytelności objętych układem [246 mln złotych] w dwóch ratach: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l-PL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Pierwsza rata płatna do końca miesiąca przypadającego  po upływie 12 miesięcy od uprawomocnienia się postanowienia </a:t>
            </a:r>
            <a:r>
              <a:rPr lang="pl-PL" kern="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ws</a:t>
            </a:r>
            <a:r>
              <a:rPr lang="pl-PL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zatwierdzenia układu [przy założeniu zaskarżenia układu data przypadająca za ok. 2,5 roku tzn. 1Q 2027]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l-PL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Druga rata płatna do końca miesiąca przypadającego  po upływie 12 miesięcy od uprawomocnienia się postanowienia </a:t>
            </a:r>
            <a:r>
              <a:rPr lang="pl-PL" kern="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ws</a:t>
            </a:r>
            <a:r>
              <a:rPr lang="pl-PL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zatwierdzenia układu [przy założeniu zaskarżenia układu data przypadająca za ok. 3,5 roku tzn. 1Q 2028]</a:t>
            </a:r>
          </a:p>
          <a:p>
            <a:pPr lvl="1" algn="just">
              <a:lnSpc>
                <a:spcPct val="115000"/>
              </a:lnSpc>
            </a:pPr>
            <a:endParaRPr lang="pl-PL" sz="1400" kern="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</a:pPr>
            <a:endParaRPr lang="pl-PL" sz="14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093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A2B8C75-C3D7-4745-8A2D-64BF3D157C07}"/>
              </a:ext>
            </a:extLst>
          </p:cNvPr>
          <p:cNvSpPr/>
          <p:nvPr/>
        </p:nvSpPr>
        <p:spPr>
          <a:xfrm>
            <a:off x="0" y="5841883"/>
            <a:ext cx="12192000" cy="1016118"/>
          </a:xfrm>
          <a:prstGeom prst="rect">
            <a:avLst/>
          </a:prstGeom>
          <a:solidFill>
            <a:schemeClr val="dk1">
              <a:alpha val="2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835D0BB5-0E2A-4578-8B70-D364A8EA9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43" y="5841883"/>
            <a:ext cx="1070913" cy="1016117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E06437FA-F6CC-4F73-A795-87A6743D1AB3}"/>
              </a:ext>
            </a:extLst>
          </p:cNvPr>
          <p:cNvSpPr/>
          <p:nvPr/>
        </p:nvSpPr>
        <p:spPr>
          <a:xfrm>
            <a:off x="1020417" y="443325"/>
            <a:ext cx="9952383" cy="79183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sz="1600" b="1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FINANSOWANIE DZIAŁALNOŚCI i WYKONANIA UKŁADU</a:t>
            </a:r>
            <a:endParaRPr lang="pl-PL" sz="16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8B66D75-8E12-47D4-A393-0BA4C0F7839C}"/>
              </a:ext>
            </a:extLst>
          </p:cNvPr>
          <p:cNvSpPr/>
          <p:nvPr/>
        </p:nvSpPr>
        <p:spPr>
          <a:xfrm>
            <a:off x="1020417" y="1394253"/>
            <a:ext cx="9952383" cy="428045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pl-PL" sz="1600" b="1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l-PL" sz="1600" b="1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Strategia HREIT</a:t>
            </a:r>
            <a:r>
              <a:rPr lang="pl-PL" sz="16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sprzedaż części aktywów</a:t>
            </a:r>
            <a:r>
              <a:rPr lang="pl-PL" sz="16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z których HREIT spodziewa się uzyskać środki w kwocie ok. 408 mln złotych oraz dokończenie inwestycji w toku oraz zrealizowanie inwestycji planowanych (szacowana nadwyżka przepływów pieniężnych to 525 mln złotych). Ze środków tych HREIT planuje wykonać układ i zaspokoić w 100% wierzycieli objętych układem częściowym [pkt 6.7 wniosku restrukturyzacyjnego]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l-PL" sz="1600" b="1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Finansowanie grupy HREIT</a:t>
            </a:r>
            <a:r>
              <a:rPr lang="pl-PL" sz="16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pl-PL" sz="16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HREIT utraciła zdolność do pozyskiwania finansowania realizowanych projektów [nie finansowała się długiem bankowym, a obecnie utraciła zdolność do pozyskiwania środków od inwestorów indywidualnych]  sprzedaż nieruchomości o szacowanej wartości 408 mln złotych [pkt 5.1 wstępnego planu restrukturyzacyjnego]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pl-PL" sz="16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Wstępny plan restrukturyzacyjny lakonicznie opisuje źródła finansowania dalszej działalności przez HREIT, nie ma jasności w jakim zakresie finansowanie tej działalności ma pochodzić ze sprzedaży nieruchomości [wstępny plan restrukturyzacyjny pkt 5.2 str. 30]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l-PL" sz="16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Wstępny plan restrukturyzacyjny nie adresuje kwestii spłaty ok. 800 mln złotych wierzytelności wobec inwestorów nie objętych układem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pl-PL" kern="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837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A2B8C75-C3D7-4745-8A2D-64BF3D157C07}"/>
              </a:ext>
            </a:extLst>
          </p:cNvPr>
          <p:cNvSpPr/>
          <p:nvPr/>
        </p:nvSpPr>
        <p:spPr>
          <a:xfrm>
            <a:off x="0" y="5841883"/>
            <a:ext cx="12192000" cy="1016118"/>
          </a:xfrm>
          <a:prstGeom prst="rect">
            <a:avLst/>
          </a:prstGeom>
          <a:solidFill>
            <a:schemeClr val="dk1">
              <a:alpha val="2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835D0BB5-0E2A-4578-8B70-D364A8EA9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43" y="5841883"/>
            <a:ext cx="1070913" cy="1016117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E06437FA-F6CC-4F73-A795-87A6743D1AB3}"/>
              </a:ext>
            </a:extLst>
          </p:cNvPr>
          <p:cNvSpPr/>
          <p:nvPr/>
        </p:nvSpPr>
        <p:spPr>
          <a:xfrm>
            <a:off x="1020417" y="443325"/>
            <a:ext cx="9952383" cy="79183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CELE STRATEGII DZIAŁANIA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8B66D75-8E12-47D4-A393-0BA4C0F7839C}"/>
              </a:ext>
            </a:extLst>
          </p:cNvPr>
          <p:cNvSpPr/>
          <p:nvPr/>
        </p:nvSpPr>
        <p:spPr>
          <a:xfrm>
            <a:off x="1119807" y="1288774"/>
            <a:ext cx="9952383" cy="428045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</a:pPr>
            <a:r>
              <a:rPr lang="pl-PL" sz="2400" u="sng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Zabezpieczenie</a:t>
            </a:r>
            <a:r>
              <a:rPr lang="pl-PL" sz="24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spłaty: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l-PL" sz="2400" b="1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długu układowego </a:t>
            </a:r>
            <a:r>
              <a:rPr lang="pl-PL" sz="24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oraz 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l-PL" sz="2400" b="1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wierzytelności inwestorów indywidualnych nieobjętych układem </a:t>
            </a:r>
            <a:r>
              <a:rPr lang="pl-PL" sz="24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[w tym wierzytelności z umów dot. sprzedaży udziałów innych niż udziały kupione przez HREIT przed dniem otwarcia postępowania] na majątku Grupy HREIT.</a:t>
            </a:r>
          </a:p>
        </p:txBody>
      </p:sp>
    </p:spTree>
    <p:extLst>
      <p:ext uri="{BB962C8B-B14F-4D97-AF65-F5344CB8AC3E}">
        <p14:creationId xmlns:p14="http://schemas.microsoft.com/office/powerpoint/2010/main" val="1084426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A2B8C75-C3D7-4745-8A2D-64BF3D157C07}"/>
              </a:ext>
            </a:extLst>
          </p:cNvPr>
          <p:cNvSpPr/>
          <p:nvPr/>
        </p:nvSpPr>
        <p:spPr>
          <a:xfrm>
            <a:off x="0" y="5841883"/>
            <a:ext cx="12192000" cy="1016118"/>
          </a:xfrm>
          <a:prstGeom prst="rect">
            <a:avLst/>
          </a:prstGeom>
          <a:solidFill>
            <a:schemeClr val="dk1">
              <a:alpha val="2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835D0BB5-0E2A-4578-8B70-D364A8EA9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43" y="5841883"/>
            <a:ext cx="1070913" cy="1016117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E06437FA-F6CC-4F73-A795-87A6743D1AB3}"/>
              </a:ext>
            </a:extLst>
          </p:cNvPr>
          <p:cNvSpPr/>
          <p:nvPr/>
        </p:nvSpPr>
        <p:spPr>
          <a:xfrm>
            <a:off x="1020417" y="443325"/>
            <a:ext cx="9952383" cy="79183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PLANOWANE DZIAŁANIA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8B66D75-8E12-47D4-A393-0BA4C0F7839C}"/>
              </a:ext>
            </a:extLst>
          </p:cNvPr>
          <p:cNvSpPr/>
          <p:nvPr/>
        </p:nvSpPr>
        <p:spPr>
          <a:xfrm>
            <a:off x="1020417" y="1394253"/>
            <a:ext cx="9952383" cy="428045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l-PL" sz="16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Stworzenie grupy inwestorów indywidualnych posiadających co najmniej 20% sumy wierzytelności objętych układem [mając wsparcie grupy reprezentującej co najmniej 20% wierzytelności wnioskodawca ma gwarancję, że przedstawiciel grupy zostanie powołany do rady wierzycieli (art. 123 ust. 1 </a:t>
            </a:r>
            <a:r>
              <a:rPr lang="pl-PL" sz="1600" kern="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pr.restr</a:t>
            </a:r>
            <a:r>
              <a:rPr lang="pl-PL" sz="16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.)]</a:t>
            </a:r>
          </a:p>
          <a:p>
            <a:pPr marL="342900" indent="-342900" algn="just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16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wzorcowych dokumentów finansowania i analiza charakteru roszczeń inwestorów indywidualnych w kontekście strategii dalszych działań,</a:t>
            </a:r>
          </a:p>
          <a:p>
            <a:pPr marL="342900" indent="-342900" algn="just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16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dotychczas zgromadzonych akt postępowań restrukturyzacyjnych spółek z Grupy HREIT,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l-PL" sz="16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Przygotowanie wniosków o utworzenie rady wierzycieli 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l-PL" sz="16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Przygotowanie regulaminu rady wierzycieli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l-PL" sz="16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Przygotowanie żądań dotyczących ujawnienia informacji dot. Grupy HREIT i źródeł spłaty zobowiązań objętych układem (w trybie art. 128 ust. 3 </a:t>
            </a:r>
            <a:r>
              <a:rPr lang="pl-PL" sz="1600" kern="1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pr.restr</a:t>
            </a:r>
            <a:r>
              <a:rPr lang="pl-PL" sz="16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.) oraz udział w radzie wierzycieli w celu podjęcia uchwał wzywających dłużnika i nadzorcę sądowego do udzielenia ww. informacji</a:t>
            </a:r>
          </a:p>
          <a:p>
            <a:pPr marL="285750" indent="-285750" algn="just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q"/>
            </a:pPr>
            <a:endParaRPr lang="pl-PL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300"/>
              </a:spcAft>
              <a:buFont typeface="+mj-lt"/>
              <a:buAutoNum type="alphaLcPeriod"/>
            </a:pPr>
            <a:r>
              <a:rPr lang="pl-PL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opracowanie ramowego planu działań,</a:t>
            </a: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522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A2B8C75-C3D7-4745-8A2D-64BF3D157C07}"/>
              </a:ext>
            </a:extLst>
          </p:cNvPr>
          <p:cNvSpPr/>
          <p:nvPr/>
        </p:nvSpPr>
        <p:spPr>
          <a:xfrm>
            <a:off x="0" y="5841883"/>
            <a:ext cx="12192000" cy="1016118"/>
          </a:xfrm>
          <a:prstGeom prst="rect">
            <a:avLst/>
          </a:prstGeom>
          <a:solidFill>
            <a:schemeClr val="dk1">
              <a:alpha val="2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835D0BB5-0E2A-4578-8B70-D364A8EA9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43" y="5841883"/>
            <a:ext cx="1070913" cy="1016117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38B66D75-8E12-47D4-A393-0BA4C0F7839C}"/>
              </a:ext>
            </a:extLst>
          </p:cNvPr>
          <p:cNvSpPr/>
          <p:nvPr/>
        </p:nvSpPr>
        <p:spPr>
          <a:xfrm>
            <a:off x="1146544" y="1224284"/>
            <a:ext cx="9898912" cy="440943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lvl="0" indent="-3619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l-PL" sz="16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Przygotowanie propozycji restrukturyzacji zadłużenia objętego układem oraz propozycji restrukturyzacji zadłużenia wobec inwestorów indywidualnych nie objętego układem i związane z tym negocjacje z dłużnikiem dot. zabezpieczenia i spłaty zadłużenia wobec inwestorów indywidualnych</a:t>
            </a:r>
            <a:r>
              <a:rPr lang="pl-PL" sz="16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jak również </a:t>
            </a:r>
            <a:r>
              <a:rPr lang="pl-PL" sz="16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przedstawienie koncepcji zabezpieczenia interesów wierzycieli w razie braku porozumienia z dłużnikiem</a:t>
            </a:r>
          </a:p>
          <a:p>
            <a:pPr marL="361950" lvl="0" indent="-3619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l-PL" sz="16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Kontakty z nadzorcą sądowym w sprawach dot. zabezpieczenia interesów wierzycieli w toku postępowania</a:t>
            </a:r>
          </a:p>
          <a:p>
            <a:pPr marL="361950" lvl="0" indent="-3619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l-PL" sz="16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Analiza zasadności otwarcia postępowań restrukturyzacyjnych dotyczących innych podmiotów z grupy HREIT</a:t>
            </a:r>
          </a:p>
          <a:p>
            <a:pPr marL="361950" lvl="0" indent="-3619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l-PL" sz="16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</a:t>
            </a:r>
            <a:r>
              <a:rPr lang="pl-PL" sz="16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kresowe (co dwu tygodniowe spotkania z ogółem wierzycieli za pośrednictwem </a:t>
            </a:r>
            <a:r>
              <a:rPr lang="pl-PL" sz="1600" kern="1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Teams</a:t>
            </a:r>
            <a:r>
              <a:rPr lang="pl-PL" sz="16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lub systemu WEBEX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21BF473-E61F-4E60-30D3-046B5A5A7A41}"/>
              </a:ext>
            </a:extLst>
          </p:cNvPr>
          <p:cNvSpPr txBox="1"/>
          <p:nvPr/>
        </p:nvSpPr>
        <p:spPr>
          <a:xfrm>
            <a:off x="1073888" y="138222"/>
            <a:ext cx="9898912" cy="76554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algn="ctr">
              <a:lnSpc>
                <a:spcPct val="115000"/>
              </a:lnSpc>
              <a:spcAft>
                <a:spcPts val="800"/>
              </a:spcAft>
              <a:defRPr b="1" kern="1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PLANOWANE DZIAŁANIA</a:t>
            </a:r>
          </a:p>
        </p:txBody>
      </p:sp>
    </p:spTree>
    <p:extLst>
      <p:ext uri="{BB962C8B-B14F-4D97-AF65-F5344CB8AC3E}">
        <p14:creationId xmlns:p14="http://schemas.microsoft.com/office/powerpoint/2010/main" val="803228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A2B8C75-C3D7-4745-8A2D-64BF3D157C07}"/>
              </a:ext>
            </a:extLst>
          </p:cNvPr>
          <p:cNvSpPr/>
          <p:nvPr/>
        </p:nvSpPr>
        <p:spPr>
          <a:xfrm>
            <a:off x="0" y="5841883"/>
            <a:ext cx="12192000" cy="1016118"/>
          </a:xfrm>
          <a:prstGeom prst="rect">
            <a:avLst/>
          </a:prstGeom>
          <a:solidFill>
            <a:schemeClr val="dk1">
              <a:alpha val="2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835D0BB5-0E2A-4578-8B70-D364A8EA9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43" y="5841883"/>
            <a:ext cx="1070913" cy="1016117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E06437FA-F6CC-4F73-A795-87A6743D1AB3}"/>
              </a:ext>
            </a:extLst>
          </p:cNvPr>
          <p:cNvSpPr/>
          <p:nvPr/>
        </p:nvSpPr>
        <p:spPr>
          <a:xfrm>
            <a:off x="1020417" y="433996"/>
            <a:ext cx="9952383" cy="79183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b="1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KOSZTY [PODZIAŁ I ROZLICZENIE KOSZTÓW]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8B66D75-8E12-47D4-A393-0BA4C0F7839C}"/>
              </a:ext>
            </a:extLst>
          </p:cNvPr>
          <p:cNvSpPr/>
          <p:nvPr/>
        </p:nvSpPr>
        <p:spPr>
          <a:xfrm>
            <a:off x="1020416" y="1393629"/>
            <a:ext cx="9952383" cy="428045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Pierwsza wpłata - w wysokości zależnej od wysokości posiadanej wierzytelności wobec HREIT SA (zestawienie wysokości wpłat w następnym slajdzie)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Rozpoczęcie prac po otrzymaniu wpłat w kwocie co najmniej 65.000 PLN plus VAT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Zwrot wszystkich wpłat w przypadku nieotrzymania wpłat w kwocie co najmniej 65.000 PLN plus VAT w terminie 6 tygodni od dnia rozpoczęcia zbierania wpłat (lub innym ustalonym z inwestorami terminie)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Uzupełniające wpłaty – w miarę potrzeby i w zależności od decyzji wierzycieli, w takich samych proporcjach jak pierwsza wpłata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Dokonanie pierwszej wpłaty nie zobowiązuje wierzyciela do dokonywania dalszych wpłat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Beneficjentami prac są tylko wierzyciele, którzy dokonali wpłat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Automatyczna kontynuacja prac zawsze, gdy pozwalają na to wpłacone przez wierzycieli środki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Okresowe raportowanie stanu sprawy i wykonanych czynności w ramach wideokonferencji z wierzycielami oraz w korespondencji adresowanej do wierzycieli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Zwrot nierozliczonych wpłat – na rzecz każdego wierzyciela proporcjonalnie do dokonanych przez niego nierozliczonych </a:t>
            </a:r>
            <a:r>
              <a:rPr lang="pl-PL" sz="1400" dirty="0">
                <a:solidFill>
                  <a:schemeClr val="bg1"/>
                </a:solidFill>
                <a:cs typeface="Arial" panose="020B0604020202020204" pitchFamily="34" charset="0"/>
              </a:rPr>
              <a:t>wpłat</a:t>
            </a:r>
          </a:p>
        </p:txBody>
      </p:sp>
    </p:spTree>
    <p:extLst>
      <p:ext uri="{BB962C8B-B14F-4D97-AF65-F5344CB8AC3E}">
        <p14:creationId xmlns:p14="http://schemas.microsoft.com/office/powerpoint/2010/main" val="319892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A2B8C75-C3D7-4745-8A2D-64BF3D157C07}"/>
              </a:ext>
            </a:extLst>
          </p:cNvPr>
          <p:cNvSpPr/>
          <p:nvPr/>
        </p:nvSpPr>
        <p:spPr>
          <a:xfrm>
            <a:off x="0" y="5841883"/>
            <a:ext cx="12192000" cy="1016118"/>
          </a:xfrm>
          <a:prstGeom prst="rect">
            <a:avLst/>
          </a:prstGeom>
          <a:solidFill>
            <a:schemeClr val="dk1">
              <a:alpha val="2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835D0BB5-0E2A-4578-8B70-D364A8EA9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43" y="5841883"/>
            <a:ext cx="1070913" cy="1016117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E06437FA-F6CC-4F73-A795-87A6743D1AB3}"/>
              </a:ext>
            </a:extLst>
          </p:cNvPr>
          <p:cNvSpPr/>
          <p:nvPr/>
        </p:nvSpPr>
        <p:spPr>
          <a:xfrm>
            <a:off x="1020417" y="433996"/>
            <a:ext cx="9952383" cy="79183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b="1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KOSZTY [KWOTY WPŁAT]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8B66D75-8E12-47D4-A393-0BA4C0F7839C}"/>
              </a:ext>
            </a:extLst>
          </p:cNvPr>
          <p:cNvSpPr/>
          <p:nvPr/>
        </p:nvSpPr>
        <p:spPr>
          <a:xfrm>
            <a:off x="1020417" y="1393628"/>
            <a:ext cx="9952383" cy="428045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pl-PL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09E1E59-03A0-3DC1-AAEE-435B364223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661460"/>
              </p:ext>
            </p:extLst>
          </p:nvPr>
        </p:nvGraphicFramePr>
        <p:xfrm>
          <a:off x="3487479" y="1393628"/>
          <a:ext cx="4657062" cy="42804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831">
                  <a:extLst>
                    <a:ext uri="{9D8B030D-6E8A-4147-A177-3AD203B41FA5}">
                      <a16:colId xmlns:a16="http://schemas.microsoft.com/office/drawing/2014/main" val="590060344"/>
                    </a:ext>
                  </a:extLst>
                </a:gridCol>
                <a:gridCol w="965062">
                  <a:extLst>
                    <a:ext uri="{9D8B030D-6E8A-4147-A177-3AD203B41FA5}">
                      <a16:colId xmlns:a16="http://schemas.microsoft.com/office/drawing/2014/main" val="59689442"/>
                    </a:ext>
                  </a:extLst>
                </a:gridCol>
                <a:gridCol w="1096583">
                  <a:extLst>
                    <a:ext uri="{9D8B030D-6E8A-4147-A177-3AD203B41FA5}">
                      <a16:colId xmlns:a16="http://schemas.microsoft.com/office/drawing/2014/main" val="3384455938"/>
                    </a:ext>
                  </a:extLst>
                </a:gridCol>
                <a:gridCol w="1213586">
                  <a:extLst>
                    <a:ext uri="{9D8B030D-6E8A-4147-A177-3AD203B41FA5}">
                      <a16:colId xmlns:a16="http://schemas.microsoft.com/office/drawing/2014/main" val="1083178647"/>
                    </a:ext>
                  </a:extLst>
                </a:gridCol>
              </a:tblGrid>
              <a:tr h="13598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effectLst/>
                        </a:rPr>
                        <a:t>KWOTA WPŁATY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891870"/>
                  </a:ext>
                </a:extLst>
              </a:tr>
              <a:tr h="1359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effectLst/>
                        </a:rPr>
                        <a:t>Wysokość wierzytelności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wpłata netto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wpłata brutto (kwota do zapłaty)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extLst>
                  <a:ext uri="{0D108BD9-81ED-4DB2-BD59-A6C34878D82A}">
                    <a16:rowId xmlns:a16="http://schemas.microsoft.com/office/drawing/2014/main" val="1916156948"/>
                  </a:ext>
                </a:extLst>
              </a:tr>
              <a:tr h="370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przedział od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effectLst/>
                        </a:rPr>
                        <a:t>przedział do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928614"/>
                  </a:ext>
                </a:extLst>
              </a:tr>
              <a:tr h="25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0,00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effectLst/>
                        </a:rPr>
                        <a:t>100 000,00 zł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1 000,00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1.230,00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extLst>
                  <a:ext uri="{0D108BD9-81ED-4DB2-BD59-A6C34878D82A}">
                    <a16:rowId xmlns:a16="http://schemas.microsoft.com/office/drawing/2014/main" val="2909252529"/>
                  </a:ext>
                </a:extLst>
              </a:tr>
              <a:tr h="25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100 000,01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effectLst/>
                        </a:rPr>
                        <a:t>500 000,00 zł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2 000,00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2.460,00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extLst>
                  <a:ext uri="{0D108BD9-81ED-4DB2-BD59-A6C34878D82A}">
                    <a16:rowId xmlns:a16="http://schemas.microsoft.com/office/drawing/2014/main" val="963450019"/>
                  </a:ext>
                </a:extLst>
              </a:tr>
              <a:tr h="25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500 000,01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effectLst/>
                        </a:rPr>
                        <a:t>2 249 999,99 zł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3 000,00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3 690,00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extLst>
                  <a:ext uri="{0D108BD9-81ED-4DB2-BD59-A6C34878D82A}">
                    <a16:rowId xmlns:a16="http://schemas.microsoft.com/office/drawing/2014/main" val="3418333493"/>
                  </a:ext>
                </a:extLst>
              </a:tr>
              <a:tr h="25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2 250 000,00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2 499 999,99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3 300,00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4 059,00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extLst>
                  <a:ext uri="{0D108BD9-81ED-4DB2-BD59-A6C34878D82A}">
                    <a16:rowId xmlns:a16="http://schemas.microsoft.com/office/drawing/2014/main" val="1581413332"/>
                  </a:ext>
                </a:extLst>
              </a:tr>
              <a:tr h="25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2 500 000,00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2 749 999,99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3 600,00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4 428,00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extLst>
                  <a:ext uri="{0D108BD9-81ED-4DB2-BD59-A6C34878D82A}">
                    <a16:rowId xmlns:a16="http://schemas.microsoft.com/office/drawing/2014/main" val="3925562329"/>
                  </a:ext>
                </a:extLst>
              </a:tr>
              <a:tr h="25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2 750 000,00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2 999 999,99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effectLst/>
                        </a:rPr>
                        <a:t>3 900,00 zł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effectLst/>
                        </a:rPr>
                        <a:t>4 797,00 zł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extLst>
                  <a:ext uri="{0D108BD9-81ED-4DB2-BD59-A6C34878D82A}">
                    <a16:rowId xmlns:a16="http://schemas.microsoft.com/office/drawing/2014/main" val="3176792682"/>
                  </a:ext>
                </a:extLst>
              </a:tr>
              <a:tr h="25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3 000 000,00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3 249 999,99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effectLst/>
                        </a:rPr>
                        <a:t>4 200,00 zł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5 166,00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extLst>
                  <a:ext uri="{0D108BD9-81ED-4DB2-BD59-A6C34878D82A}">
                    <a16:rowId xmlns:a16="http://schemas.microsoft.com/office/drawing/2014/main" val="539037319"/>
                  </a:ext>
                </a:extLst>
              </a:tr>
              <a:tr h="25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3 250 000,00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3 499 999,99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effectLst/>
                        </a:rPr>
                        <a:t>4 500,00 zł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5 535,00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extLst>
                  <a:ext uri="{0D108BD9-81ED-4DB2-BD59-A6C34878D82A}">
                    <a16:rowId xmlns:a16="http://schemas.microsoft.com/office/drawing/2014/main" val="3712715362"/>
                  </a:ext>
                </a:extLst>
              </a:tr>
              <a:tr h="25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3 500 000,00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3 749 999,99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effectLst/>
                        </a:rPr>
                        <a:t>4 800,00 zł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5 904,00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extLst>
                  <a:ext uri="{0D108BD9-81ED-4DB2-BD59-A6C34878D82A}">
                    <a16:rowId xmlns:a16="http://schemas.microsoft.com/office/drawing/2014/main" val="2038332397"/>
                  </a:ext>
                </a:extLst>
              </a:tr>
              <a:tr h="25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3 750 000,00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3 999 999,99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5 100,00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6 273,00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extLst>
                  <a:ext uri="{0D108BD9-81ED-4DB2-BD59-A6C34878D82A}">
                    <a16:rowId xmlns:a16="http://schemas.microsoft.com/office/drawing/2014/main" val="1131650602"/>
                  </a:ext>
                </a:extLst>
              </a:tr>
              <a:tr h="25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4 000 000,00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4 249 999,99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effectLst/>
                        </a:rPr>
                        <a:t>5 400,00 zł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effectLst/>
                        </a:rPr>
                        <a:t>6 642,00 zł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extLst>
                  <a:ext uri="{0D108BD9-81ED-4DB2-BD59-A6C34878D82A}">
                    <a16:rowId xmlns:a16="http://schemas.microsoft.com/office/drawing/2014/main" val="3396968746"/>
                  </a:ext>
                </a:extLst>
              </a:tr>
              <a:tr h="25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4 250 000,00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4 499 999,99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5 700,00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effectLst/>
                        </a:rPr>
                        <a:t>7 011,00 zł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extLst>
                  <a:ext uri="{0D108BD9-81ED-4DB2-BD59-A6C34878D82A}">
                    <a16:rowId xmlns:a16="http://schemas.microsoft.com/office/drawing/2014/main" val="1273108307"/>
                  </a:ext>
                </a:extLst>
              </a:tr>
              <a:tr h="25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4 500 000,00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4 749 999,99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6 000,00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effectLst/>
                        </a:rPr>
                        <a:t>7 380,00 zł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extLst>
                  <a:ext uri="{0D108BD9-81ED-4DB2-BD59-A6C34878D82A}">
                    <a16:rowId xmlns:a16="http://schemas.microsoft.com/office/drawing/2014/main" val="3695003899"/>
                  </a:ext>
                </a:extLst>
              </a:tr>
              <a:tr h="25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4 750 000,00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5 000 000,00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6 300,00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effectLst/>
                        </a:rPr>
                        <a:t>7 749,00 zł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extLst>
                  <a:ext uri="{0D108BD9-81ED-4DB2-BD59-A6C34878D82A}">
                    <a16:rowId xmlns:a16="http://schemas.microsoft.com/office/drawing/2014/main" val="1238772902"/>
                  </a:ext>
                </a:extLst>
              </a:tr>
              <a:tr h="1359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powyżej 5 000 000,00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6 600,00 zł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effectLst/>
                        </a:rPr>
                        <a:t>8 118,00 zł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3" marR="49803" marT="0" marB="0" anchor="ctr"/>
                </a:tc>
                <a:extLst>
                  <a:ext uri="{0D108BD9-81ED-4DB2-BD59-A6C34878D82A}">
                    <a16:rowId xmlns:a16="http://schemas.microsoft.com/office/drawing/2014/main" val="792680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687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A2B8C75-C3D7-4745-8A2D-64BF3D157C07}"/>
              </a:ext>
            </a:extLst>
          </p:cNvPr>
          <p:cNvSpPr/>
          <p:nvPr/>
        </p:nvSpPr>
        <p:spPr>
          <a:xfrm>
            <a:off x="0" y="5841883"/>
            <a:ext cx="12192000" cy="1016118"/>
          </a:xfrm>
          <a:prstGeom prst="rect">
            <a:avLst/>
          </a:prstGeom>
          <a:solidFill>
            <a:schemeClr val="dk1">
              <a:alpha val="2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835D0BB5-0E2A-4578-8B70-D364A8EA9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43" y="5841883"/>
            <a:ext cx="1070913" cy="1016117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E06437FA-F6CC-4F73-A795-87A6743D1AB3}"/>
              </a:ext>
            </a:extLst>
          </p:cNvPr>
          <p:cNvSpPr/>
          <p:nvPr/>
        </p:nvSpPr>
        <p:spPr>
          <a:xfrm>
            <a:off x="1020417" y="433996"/>
            <a:ext cx="9952383" cy="79183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b="1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JAK PRZYSTĄPIĆ DO GRUPY WIERZYCIELI ORGANIZOWANEJ PRZEZ STOWARZYSZENIE WIERZYCIELI HREIT?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8B66D75-8E12-47D4-A393-0BA4C0F7839C}"/>
              </a:ext>
            </a:extLst>
          </p:cNvPr>
          <p:cNvSpPr/>
          <p:nvPr/>
        </p:nvSpPr>
        <p:spPr>
          <a:xfrm>
            <a:off x="1020417" y="1393629"/>
            <a:ext cx="9952383" cy="428045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>
                <a:solidFill>
                  <a:schemeClr val="tx1"/>
                </a:solidFill>
                <a:cs typeface="Arial" panose="020B0604020202020204" pitchFamily="34" charset="0"/>
              </a:rPr>
              <a:t>W POSTĘPOWANIACH RESTRUKTURYZACYJNYCH LICZĄ SIĘ TYLKO DUZI WIERZYCIELE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400" dirty="0">
                <a:solidFill>
                  <a:schemeClr val="tx1"/>
                </a:solidFill>
                <a:cs typeface="Arial" panose="020B0604020202020204" pitchFamily="34" charset="0"/>
              </a:rPr>
              <a:t>Wskazanie członka rady wierzycieli – wymaga 20% sumy wierzytelności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400" dirty="0">
                <a:solidFill>
                  <a:schemeClr val="tx1"/>
                </a:solidFill>
                <a:cs typeface="Arial" panose="020B0604020202020204" pitchFamily="34" charset="0"/>
              </a:rPr>
              <a:t>Zgłoszenie przez wierzycieli własnych propozycji układowych – wymaga pow. 30% sumy wierzytelności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400" dirty="0">
                <a:solidFill>
                  <a:schemeClr val="tx1"/>
                </a:solidFill>
                <a:cs typeface="Arial" panose="020B0604020202020204" pitchFamily="34" charset="0"/>
              </a:rPr>
              <a:t>Przegłosowanie  układu – wymaga 2/3 wierzytelności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pl-PL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ZAPRASZAMY DO DOŁĄCZENIA DO GRUPY WIERZYCIELI ORGANIZOWANEJ PRZEZ </a:t>
            </a:r>
            <a:r>
              <a:rPr lang="pl-PL" sz="1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STOWARZYSZENIE WIERZYCIELI HREIT </a:t>
            </a:r>
          </a:p>
          <a:p>
            <a:endParaRPr lang="pl-PL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Formularz zgłoszenia: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będzie dostępny n</a:t>
            </a: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stronie </a:t>
            </a:r>
            <a:r>
              <a:rPr lang="pl-PL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Stowarzyszenie Wierzycieli HREIT: </a:t>
            </a:r>
            <a:r>
              <a:rPr lang="pl-PL" sz="1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wierzycielehreit.org.pl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będzie udostępniany przez </a:t>
            </a:r>
            <a:r>
              <a:rPr lang="pl-PL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Stowarzyszenie Wierzycieli HREIT za pośrednictwem Facebook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można otrzymać przesyłając prośbę na adres: </a:t>
            </a: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HREIT@djm.pl</a:t>
            </a:r>
            <a:endParaRPr lang="pl-PL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endParaRPr lang="pl-PL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761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CA2A3FF8-9E28-42CC-8195-C75A48E51351}"/>
              </a:ext>
            </a:extLst>
          </p:cNvPr>
          <p:cNvSpPr/>
          <p:nvPr/>
        </p:nvSpPr>
        <p:spPr>
          <a:xfrm>
            <a:off x="6826469" y="0"/>
            <a:ext cx="5365531" cy="6858000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65898D3-14D0-4E21-9AED-FB4F2550E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005" y="1898771"/>
            <a:ext cx="3060457" cy="30604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5000"/>
              </a:srgbClr>
            </a:outerShdw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D7DFE37-49E8-4217-80B9-2B701C394B43}"/>
              </a:ext>
            </a:extLst>
          </p:cNvPr>
          <p:cNvSpPr txBox="1"/>
          <p:nvPr/>
        </p:nvSpPr>
        <p:spPr>
          <a:xfrm>
            <a:off x="251791" y="1537252"/>
            <a:ext cx="64405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l-P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</a:p>
          <a:p>
            <a:pPr algn="ctr">
              <a:buNone/>
            </a:pPr>
            <a:endParaRPr lang="pl-PL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pl-P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Kazimierz Jeleński</a:t>
            </a:r>
          </a:p>
          <a:p>
            <a:pPr algn="ctr">
              <a:buNone/>
            </a:pPr>
            <a:endParaRPr lang="pl-PL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pl-P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Dubiński Jeleński Masiarz i Wspólnicy sp. k.</a:t>
            </a:r>
          </a:p>
          <a:p>
            <a:pPr algn="ctr">
              <a:buNone/>
            </a:pPr>
            <a:r>
              <a:rPr lang="pl-P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ul. Marszałkowska 142 </a:t>
            </a:r>
          </a:p>
          <a:p>
            <a:pPr algn="ctr">
              <a:buNone/>
            </a:pPr>
            <a:r>
              <a:rPr lang="pl-P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00-061 Warszawa</a:t>
            </a:r>
          </a:p>
          <a:p>
            <a:pPr algn="ctr">
              <a:buNone/>
            </a:pPr>
            <a:r>
              <a:rPr lang="pl-P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(+48 22) 436 06 01</a:t>
            </a:r>
          </a:p>
          <a:p>
            <a:pPr algn="ctr">
              <a:buNone/>
            </a:pPr>
            <a:r>
              <a:rPr lang="pl-P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k.jelenski@djm.pl</a:t>
            </a:r>
          </a:p>
        </p:txBody>
      </p:sp>
    </p:spTree>
    <p:extLst>
      <p:ext uri="{BB962C8B-B14F-4D97-AF65-F5344CB8AC3E}">
        <p14:creationId xmlns:p14="http://schemas.microsoft.com/office/powerpoint/2010/main" val="116303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A2B8C75-C3D7-4745-8A2D-64BF3D157C07}"/>
              </a:ext>
            </a:extLst>
          </p:cNvPr>
          <p:cNvSpPr/>
          <p:nvPr/>
        </p:nvSpPr>
        <p:spPr>
          <a:xfrm>
            <a:off x="0" y="5841883"/>
            <a:ext cx="12192000" cy="1016118"/>
          </a:xfrm>
          <a:prstGeom prst="rect">
            <a:avLst/>
          </a:prstGeom>
          <a:solidFill>
            <a:schemeClr val="dk1">
              <a:alpha val="2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835D0BB5-0E2A-4578-8B70-D364A8EA9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43" y="5841883"/>
            <a:ext cx="1070913" cy="1016117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E06437FA-F6CC-4F73-A795-87A6743D1AB3}"/>
              </a:ext>
            </a:extLst>
          </p:cNvPr>
          <p:cNvSpPr/>
          <p:nvPr/>
        </p:nvSpPr>
        <p:spPr>
          <a:xfrm>
            <a:off x="1020417" y="443325"/>
            <a:ext cx="9952383" cy="79183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b="1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KIM JESTEŚMY?</a:t>
            </a:r>
            <a:endParaRPr lang="pl-PL" sz="18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8B66D75-8E12-47D4-A393-0BA4C0F7839C}"/>
              </a:ext>
            </a:extLst>
          </p:cNvPr>
          <p:cNvSpPr/>
          <p:nvPr/>
        </p:nvSpPr>
        <p:spPr>
          <a:xfrm>
            <a:off x="1020417" y="1398293"/>
            <a:ext cx="9952383" cy="428045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75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Specjalizujemy się w reprezentowaniu wierzycieli, w szczególności obligatariuszy, w procesach restrukturyzacyjnych i upadłościowych, uczestniczyliśmy w kilkudziesięciu projektach restrukturyzacyjnych, w tym w szeregu największych restrukturyzacji w Polsce</a:t>
            </a:r>
          </a:p>
          <a:p>
            <a:endParaRPr lang="pl-PL" sz="175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7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Reprezentacyjne projekty to: CCC, J.W. Construction, </a:t>
            </a:r>
            <a:r>
              <a:rPr lang="pl-PL" sz="175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Mikrokasa</a:t>
            </a:r>
            <a:r>
              <a:rPr lang="pl-PL" sz="175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Mennica </a:t>
            </a:r>
            <a:r>
              <a:rPr lang="pl-PL" sz="175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Legacy</a:t>
            </a:r>
            <a:r>
              <a:rPr lang="pl-PL" sz="175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Tower, </a:t>
            </a:r>
            <a:r>
              <a:rPr lang="pl-PL" sz="17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Action, Kancelaria Medius, Fast Finance, Firma Budowlana Antczak, </a:t>
            </a:r>
            <a:r>
              <a:rPr lang="pl-PL" sz="175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GetBack</a:t>
            </a:r>
            <a:r>
              <a:rPr lang="pl-PL" sz="17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Empik, Zakłady Mięsne Henryk Kania, O.T. </a:t>
            </a:r>
            <a:r>
              <a:rPr lang="pl-PL" sz="175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Logistic</a:t>
            </a:r>
            <a:r>
              <a:rPr lang="pl-PL" sz="17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l-PL" sz="175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Sygnity</a:t>
            </a:r>
            <a:r>
              <a:rPr lang="pl-PL" sz="17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Rafako, Huta Ferrum, Polimex Mostostal, </a:t>
            </a:r>
            <a:r>
              <a:rPr lang="pl-PL" sz="175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Celsa</a:t>
            </a:r>
            <a:r>
              <a:rPr lang="pl-PL" sz="17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Huta Ostrowiec, PBG</a:t>
            </a:r>
          </a:p>
          <a:p>
            <a:endParaRPr lang="pl-PL" sz="175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75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Doradzamy grupie przeszło 300 inwestorów indywidualnych w związku z restrukturyzacją firmy </a:t>
            </a:r>
            <a:r>
              <a:rPr lang="pl-PL" sz="175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Mikrokasa</a:t>
            </a:r>
            <a:r>
              <a:rPr lang="pl-PL" sz="175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 ramach której odebrany został dłużnikowi zarząd własny, zarządca zaniechał prowadzenia nierentownej działalności, zaś likwidacja majątku posłużyła spłacie wierzycieli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sz="175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75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Kazimierz Jeleński był ekspertem komisji sejmowej w związku z uchwaleniem ustawy Prawo restrukturyzacyjne oraz doradzał Związkowi Banków Polskich oraz Konfederacji Lewiatan w związku z nowelizacjami Prawa restrukturyzacyjnego i prawa upadłościowego </a:t>
            </a:r>
          </a:p>
        </p:txBody>
      </p:sp>
    </p:spTree>
    <p:extLst>
      <p:ext uri="{BB962C8B-B14F-4D97-AF65-F5344CB8AC3E}">
        <p14:creationId xmlns:p14="http://schemas.microsoft.com/office/powerpoint/2010/main" val="332662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A2B8C75-C3D7-4745-8A2D-64BF3D157C07}"/>
              </a:ext>
            </a:extLst>
          </p:cNvPr>
          <p:cNvSpPr/>
          <p:nvPr/>
        </p:nvSpPr>
        <p:spPr>
          <a:xfrm>
            <a:off x="0" y="5841883"/>
            <a:ext cx="12192000" cy="1016118"/>
          </a:xfrm>
          <a:prstGeom prst="rect">
            <a:avLst/>
          </a:prstGeom>
          <a:solidFill>
            <a:schemeClr val="dk1">
              <a:alpha val="2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835D0BB5-0E2A-4578-8B70-D364A8EA9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43" y="5841883"/>
            <a:ext cx="1070913" cy="1016117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E06437FA-F6CC-4F73-A795-87A6743D1AB3}"/>
              </a:ext>
            </a:extLst>
          </p:cNvPr>
          <p:cNvSpPr/>
          <p:nvPr/>
        </p:nvSpPr>
        <p:spPr>
          <a:xfrm>
            <a:off x="1020417" y="443325"/>
            <a:ext cx="9952383" cy="79183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STATUS PPU HREIT S.A.</a:t>
            </a:r>
            <a:endParaRPr lang="pl-PL" sz="18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8B66D75-8E12-47D4-A393-0BA4C0F7839C}"/>
              </a:ext>
            </a:extLst>
          </p:cNvPr>
          <p:cNvSpPr/>
          <p:nvPr/>
        </p:nvSpPr>
        <p:spPr>
          <a:xfrm>
            <a:off x="1020417" y="1398293"/>
            <a:ext cx="9952383" cy="428045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10000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otwarcia: 24 lipca 2024 r.</a:t>
            </a:r>
          </a:p>
          <a:p>
            <a:pPr marL="342900" indent="-342900">
              <a:lnSpc>
                <a:spcPct val="110000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Sygnatura postępowania: WA1M/</a:t>
            </a:r>
            <a:r>
              <a:rPr lang="pl-PL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GRp</a:t>
            </a: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/10/2024</a:t>
            </a:r>
          </a:p>
          <a:p>
            <a:pPr marL="342900" indent="-342900">
              <a:lnSpc>
                <a:spcPct val="110000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Nadzorca sądowy: doradca restrukturyzacyjny Sławomir Andrzej Witkowski</a:t>
            </a:r>
          </a:p>
          <a:p>
            <a:pPr marL="342900" indent="-342900">
              <a:lnSpc>
                <a:spcPct val="110000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Rodzaj postępowania: przyspieszone podstępowanie układowe przewidujące układ częściowy</a:t>
            </a:r>
            <a:endParaRPr lang="pl-PL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031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A2B8C75-C3D7-4745-8A2D-64BF3D157C07}"/>
              </a:ext>
            </a:extLst>
          </p:cNvPr>
          <p:cNvSpPr/>
          <p:nvPr/>
        </p:nvSpPr>
        <p:spPr>
          <a:xfrm>
            <a:off x="0" y="5841883"/>
            <a:ext cx="12192000" cy="1016118"/>
          </a:xfrm>
          <a:prstGeom prst="rect">
            <a:avLst/>
          </a:prstGeom>
          <a:solidFill>
            <a:schemeClr val="dk1">
              <a:alpha val="2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835D0BB5-0E2A-4578-8B70-D364A8EA9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43" y="5841883"/>
            <a:ext cx="1070913" cy="1016117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E06437FA-F6CC-4F73-A795-87A6743D1AB3}"/>
              </a:ext>
            </a:extLst>
          </p:cNvPr>
          <p:cNvSpPr/>
          <p:nvPr/>
        </p:nvSpPr>
        <p:spPr>
          <a:xfrm>
            <a:off x="1020417" y="443325"/>
            <a:ext cx="9952383" cy="79183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 TO JEST UKŁAD CZĘŚCIOWY? </a:t>
            </a:r>
            <a:endParaRPr lang="pl-PL" sz="18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8B66D75-8E12-47D4-A393-0BA4C0F7839C}"/>
              </a:ext>
            </a:extLst>
          </p:cNvPr>
          <p:cNvSpPr/>
          <p:nvPr/>
        </p:nvSpPr>
        <p:spPr>
          <a:xfrm>
            <a:off x="1020417" y="1394253"/>
            <a:ext cx="9952383" cy="428045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l-PL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Postępowanie restrukturyzacyjne przewidujące układ częściowy – obejmuje restrukturyzacją (moratorium płatniczym i egzekucyjnym) </a:t>
            </a:r>
            <a:r>
              <a:rPr lang="pl-PL" b="1" u="sng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jedynie część</a:t>
            </a:r>
            <a:r>
              <a:rPr lang="pl-PL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zobowiązań dłużnika, które mają zasadniczy wpływ na dalsze funkcjonowanie przedsiębiorstwa dłużnika [art. 180 </a:t>
            </a:r>
            <a:r>
              <a:rPr lang="pl-PL" kern="1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p.r.</a:t>
            </a:r>
            <a:r>
              <a:rPr lang="pl-PL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</a:t>
            </a:r>
          </a:p>
          <a:p>
            <a:pPr lvl="0" algn="just">
              <a:lnSpc>
                <a:spcPct val="115000"/>
              </a:lnSpc>
            </a:pPr>
            <a:endParaRPr lang="pl-PL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l-PL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Cel postępowania – układowa restrukturyzacja wierzytelności objętych układem</a:t>
            </a:r>
          </a:p>
          <a:p>
            <a:pPr lvl="0" algn="just">
              <a:lnSpc>
                <a:spcPct val="115000"/>
              </a:lnSpc>
            </a:pPr>
            <a:endParaRPr lang="pl-PL" kern="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l-PL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Zobowiązania dłużnika: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pl-PL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objęte układem częściowym </a:t>
            </a:r>
            <a:r>
              <a:rPr lang="pl-PL" b="1" u="sng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nie mogą być </a:t>
            </a:r>
            <a:r>
              <a:rPr lang="pl-PL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spłacane i egzekwowane z majątku dłużnika [art. 252, 259 </a:t>
            </a:r>
            <a:r>
              <a:rPr lang="pl-PL" kern="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p.r.</a:t>
            </a:r>
            <a:r>
              <a:rPr lang="pl-PL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pl-PL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nie objęte układem częściowym </a:t>
            </a:r>
            <a:r>
              <a:rPr lang="pl-PL" b="1" u="sng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mogą być </a:t>
            </a:r>
            <a:r>
              <a:rPr lang="pl-PL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spłacane i egzekwowane z majątku dłużnika [art. 252, 259 </a:t>
            </a:r>
            <a:r>
              <a:rPr lang="pl-PL" kern="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p.r.</a:t>
            </a:r>
            <a:r>
              <a:rPr lang="pl-PL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51457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A2B8C75-C3D7-4745-8A2D-64BF3D157C07}"/>
              </a:ext>
            </a:extLst>
          </p:cNvPr>
          <p:cNvSpPr/>
          <p:nvPr/>
        </p:nvSpPr>
        <p:spPr>
          <a:xfrm>
            <a:off x="0" y="5841883"/>
            <a:ext cx="12192000" cy="1016118"/>
          </a:xfrm>
          <a:prstGeom prst="rect">
            <a:avLst/>
          </a:prstGeom>
          <a:solidFill>
            <a:schemeClr val="dk1">
              <a:alpha val="2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835D0BB5-0E2A-4578-8B70-D364A8EA9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43" y="5841883"/>
            <a:ext cx="1070913" cy="1016117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E06437FA-F6CC-4F73-A795-87A6743D1AB3}"/>
              </a:ext>
            </a:extLst>
          </p:cNvPr>
          <p:cNvSpPr/>
          <p:nvPr/>
        </p:nvSpPr>
        <p:spPr>
          <a:xfrm>
            <a:off x="1020417" y="443325"/>
            <a:ext cx="9952383" cy="79183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KTO JEST OBJĘTY UKŁADEM CZĘŚCIOWYM? </a:t>
            </a:r>
            <a:endParaRPr lang="pl-PL" sz="18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8B66D75-8E12-47D4-A393-0BA4C0F7839C}"/>
              </a:ext>
            </a:extLst>
          </p:cNvPr>
          <p:cNvSpPr/>
          <p:nvPr/>
        </p:nvSpPr>
        <p:spPr>
          <a:xfrm>
            <a:off x="1020417" y="1394253"/>
            <a:ext cx="9952383" cy="428045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</a:pPr>
            <a:r>
              <a:rPr lang="pl-PL" sz="17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Układem częściowym HREIT objęci są wierzyciele posiadający następujące wierzytelności: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l-PL" sz="17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</a:t>
            </a:r>
            <a:r>
              <a:rPr lang="pl-PL" sz="17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ierzytelności o zapłatę przez HREIT ceny za nabycie udziałów w kapitale zakładowym spółki kapitałowej powiązanej z HREIT, które powstały </a:t>
            </a:r>
            <a:r>
              <a:rPr lang="pl-PL" sz="1700" u="sng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przed dniem otwarcia postępowania </a:t>
            </a:r>
            <a:r>
              <a:rPr lang="pl-PL" sz="17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 związku ze złożeniem przez wierzyciela lub przez HREIT oświadczenia o przyjęciu oferty kupna/sprzedaży ww. udziałów [</a:t>
            </a:r>
            <a:r>
              <a:rPr lang="pl-PL" sz="1700" kern="1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prop.układ</a:t>
            </a:r>
            <a:r>
              <a:rPr lang="pl-PL" sz="17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., art. 150 </a:t>
            </a:r>
            <a:r>
              <a:rPr lang="pl-PL" sz="1700" kern="1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p.r.</a:t>
            </a:r>
            <a:r>
              <a:rPr lang="pl-PL" sz="17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]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l-PL" sz="17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</a:t>
            </a:r>
            <a:r>
              <a:rPr lang="pl-PL" sz="17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ierzytelności o zapłatę przez HREIT (</a:t>
            </a:r>
            <a:r>
              <a:rPr lang="pl-PL" sz="1700" u="sng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przed dniem otwarcia postępowania</a:t>
            </a:r>
            <a:r>
              <a:rPr lang="pl-PL" sz="17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 zaliczek na poczet ceny nabycia ww. udziałów [</a:t>
            </a:r>
            <a:r>
              <a:rPr lang="pl-PL" sz="1700" kern="1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prop</a:t>
            </a:r>
            <a:r>
              <a:rPr lang="pl-PL" sz="17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r>
              <a:rPr lang="pl-PL" sz="17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</a:t>
            </a:r>
            <a:r>
              <a:rPr lang="pl-PL" sz="17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kład.]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l-PL" sz="17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wierzytelności o zapłatę przez HREIT kwot należnych z tytułu poręczenia pożyczek udzielonych przez wierzycieli następującym spółkom: Łódź Kilińskiego, Apartamenty Staropolskie, i Apartamenty Cegielniana (niezależnie od tego, czy pożyczka stałą się wymagalna przed c czy po dniu otwarcia postępowania) [</a:t>
            </a:r>
            <a:r>
              <a:rPr lang="pl-PL" sz="1700" kern="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prop</a:t>
            </a:r>
            <a:r>
              <a:rPr lang="pl-PL" sz="17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układ., art. 150 </a:t>
            </a:r>
            <a:r>
              <a:rPr lang="pl-PL" sz="1700" kern="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p.r.</a:t>
            </a:r>
            <a:r>
              <a:rPr lang="pl-PL" sz="17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]</a:t>
            </a:r>
          </a:p>
          <a:p>
            <a:pPr algn="just">
              <a:lnSpc>
                <a:spcPct val="115000"/>
              </a:lnSpc>
            </a:pPr>
            <a:endParaRPr lang="pl-PL" sz="1700" kern="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l-PL" sz="17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Łączna kwota wierzytelności objętych układem: 246,7 mln złotych [pkt 10.1 wniosku restrukturyzacyjnego]</a:t>
            </a:r>
          </a:p>
        </p:txBody>
      </p:sp>
    </p:spTree>
    <p:extLst>
      <p:ext uri="{BB962C8B-B14F-4D97-AF65-F5344CB8AC3E}">
        <p14:creationId xmlns:p14="http://schemas.microsoft.com/office/powerpoint/2010/main" val="1794710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A2B8C75-C3D7-4745-8A2D-64BF3D157C07}"/>
              </a:ext>
            </a:extLst>
          </p:cNvPr>
          <p:cNvSpPr/>
          <p:nvPr/>
        </p:nvSpPr>
        <p:spPr>
          <a:xfrm>
            <a:off x="0" y="5841883"/>
            <a:ext cx="12192000" cy="1016118"/>
          </a:xfrm>
          <a:prstGeom prst="rect">
            <a:avLst/>
          </a:prstGeom>
          <a:solidFill>
            <a:schemeClr val="dk1">
              <a:alpha val="2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835D0BB5-0E2A-4578-8B70-D364A8EA9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43" y="5841883"/>
            <a:ext cx="1070913" cy="1016117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E06437FA-F6CC-4F73-A795-87A6743D1AB3}"/>
              </a:ext>
            </a:extLst>
          </p:cNvPr>
          <p:cNvSpPr/>
          <p:nvPr/>
        </p:nvSpPr>
        <p:spPr>
          <a:xfrm>
            <a:off x="1020417" y="443325"/>
            <a:ext cx="9952383" cy="79183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KTO </a:t>
            </a:r>
            <a:r>
              <a:rPr lang="pl-PL" b="1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NIE </a:t>
            </a:r>
            <a:r>
              <a:rPr lang="pl-PL" sz="1800" b="1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JEST OBJĘTY UKŁADEM CZĘŚCIOWYM? </a:t>
            </a:r>
            <a:endParaRPr lang="pl-PL" sz="18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8B66D75-8E12-47D4-A393-0BA4C0F7839C}"/>
              </a:ext>
            </a:extLst>
          </p:cNvPr>
          <p:cNvSpPr/>
          <p:nvPr/>
        </p:nvSpPr>
        <p:spPr>
          <a:xfrm>
            <a:off x="1020417" y="1394253"/>
            <a:ext cx="9952383" cy="428045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pl-PL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Układem częściowym nie są objęte m.in.: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l-PL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wierzytelności o </a:t>
            </a:r>
            <a:r>
              <a:rPr lang="pl-PL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zapłatę przez HREIT ceny lub zaliczek na poczet ceny za nabycie udziałów w kapitale zakładowym spółki kapitałowej powiązanej z HREIT, które </a:t>
            </a:r>
            <a:r>
              <a:rPr lang="pl-PL" u="sng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powstały/powstaną po otwarciu postępowania</a:t>
            </a:r>
            <a:r>
              <a:rPr lang="pl-PL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[art. 150 </a:t>
            </a:r>
            <a:r>
              <a:rPr lang="pl-PL" kern="1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p.r.</a:t>
            </a:r>
            <a:r>
              <a:rPr lang="pl-PL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] [szacowana łączna kwota ok.  800 mln złotych (zob. pkt 10.4 wniosku restrukturyzacyjnego)]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l-PL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Wierzytelności z tytułu udzielonych przez HREIT poręczeń wierzytelności innych niż pożyczki udzielone spółkom Łódź Kilińskiego, Apartamenty Staropolskie, i Apartamenty Cegielniana [brak danych dot. zobowiązań pozabilansowych dłużnika]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l-PL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Wierzytelności handlowe i faktoringowe [łączna kwota ok. 22,3 mln złotych]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l-PL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Wierzytelności z tytułu pożyczek [95,6 mln złotych]</a:t>
            </a:r>
            <a:endParaRPr lang="pl-PL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1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A2B8C75-C3D7-4745-8A2D-64BF3D157C07}"/>
              </a:ext>
            </a:extLst>
          </p:cNvPr>
          <p:cNvSpPr/>
          <p:nvPr/>
        </p:nvSpPr>
        <p:spPr>
          <a:xfrm>
            <a:off x="0" y="5841883"/>
            <a:ext cx="12192000" cy="1016118"/>
          </a:xfrm>
          <a:prstGeom prst="rect">
            <a:avLst/>
          </a:prstGeom>
          <a:solidFill>
            <a:schemeClr val="dk1">
              <a:alpha val="2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835D0BB5-0E2A-4578-8B70-D364A8EA9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43" y="5841883"/>
            <a:ext cx="1070913" cy="1016117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E06437FA-F6CC-4F73-A795-87A6743D1AB3}"/>
              </a:ext>
            </a:extLst>
          </p:cNvPr>
          <p:cNvSpPr/>
          <p:nvPr/>
        </p:nvSpPr>
        <p:spPr>
          <a:xfrm>
            <a:off x="1020417" y="443325"/>
            <a:ext cx="9952383" cy="79183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pl-PL" sz="1800" b="1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 WIEMY O AKTYWACH GRUPY HREIT?</a:t>
            </a:r>
            <a:endParaRPr lang="pl-PL" sz="18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pl-PL" sz="18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8B66D75-8E12-47D4-A393-0BA4C0F7839C}"/>
              </a:ext>
            </a:extLst>
          </p:cNvPr>
          <p:cNvSpPr/>
          <p:nvPr/>
        </p:nvSpPr>
        <p:spPr>
          <a:xfrm>
            <a:off x="1020417" y="1394253"/>
            <a:ext cx="9952383" cy="428045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l-PL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Deklarowana przez HREIT rynkowa wartość jej majątku to 1,874 mld złotych [pkt 3.5 wniosku restrukturyzacyjnego i wykaz majątku HREIT], przy czym na majątek ten składają się: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pl-PL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pl-PL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ieruchomoś</a:t>
            </a:r>
            <a:r>
              <a:rPr lang="pl-PL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 posiadane przez HREIT [o szacowanej wartości 408 mln złotych]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pl-PL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pl-PL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ajątek finansowy [udziały w spółkach celowych i operacyjnych grupy HREIT]</a:t>
            </a:r>
            <a:r>
              <a:rPr lang="pl-PL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z których część posiada nieruchomości i realizuje projekty deweloperskie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pl-PL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ś</a:t>
            </a:r>
            <a:r>
              <a:rPr lang="pl-PL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rodki pieniężne [7,3 mln złotych]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pl-PL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należności od spółek powiązanych [ok. 530 mln złotych]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l-PL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Brak informacji o nieruchomościach posiadanych przez podmioty z grupy HREIT (inne niż HREIT), w szczególności nieruchomościach posiadanych przez spółki, których udziały posiadają inwestorzy indywidualni</a:t>
            </a:r>
            <a:endParaRPr lang="pl-PL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729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A2B8C75-C3D7-4745-8A2D-64BF3D157C07}"/>
              </a:ext>
            </a:extLst>
          </p:cNvPr>
          <p:cNvSpPr/>
          <p:nvPr/>
        </p:nvSpPr>
        <p:spPr>
          <a:xfrm>
            <a:off x="0" y="5841883"/>
            <a:ext cx="12192000" cy="1016118"/>
          </a:xfrm>
          <a:prstGeom prst="rect">
            <a:avLst/>
          </a:prstGeom>
          <a:solidFill>
            <a:schemeClr val="dk1">
              <a:alpha val="2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835D0BB5-0E2A-4578-8B70-D364A8EA9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43" y="5841883"/>
            <a:ext cx="1070913" cy="1016117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E06437FA-F6CC-4F73-A795-87A6743D1AB3}"/>
              </a:ext>
            </a:extLst>
          </p:cNvPr>
          <p:cNvSpPr/>
          <p:nvPr/>
        </p:nvSpPr>
        <p:spPr>
          <a:xfrm>
            <a:off x="1020417" y="443325"/>
            <a:ext cx="9952383" cy="79183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pl-PL" sz="1800" b="1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 WIEMY O ZOBOWIAZANIACH GRUPY HREIT?</a:t>
            </a:r>
            <a:endParaRPr lang="pl-PL" sz="18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pl-PL" sz="18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8B66D75-8E12-47D4-A393-0BA4C0F7839C}"/>
              </a:ext>
            </a:extLst>
          </p:cNvPr>
          <p:cNvSpPr/>
          <p:nvPr/>
        </p:nvSpPr>
        <p:spPr>
          <a:xfrm>
            <a:off x="1020417" y="1394253"/>
            <a:ext cx="9952383" cy="428045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</a:pPr>
            <a:r>
              <a:rPr lang="pl-PL" sz="1400" b="1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ZADŁUŻENIE HREIT: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l-PL" sz="14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Kwota zobowiązań wewnątrzgrupowych HREIT korespondujących z wierzytelnościami wobec inwestorów indywidualnych to 1,6 mld złotych [pkt 10.3 wniosku restrukturyzacyjnego], z czego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pl-PL" sz="14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956 mln to zobowiązania do wykupu [z tej kwoty 156 mln złotych przypada na pożyczki otrzymane przez HREIT od spółek finansowanych przez inwestorów, których wierzytelności w kwocie 246 mln złotych są objęte układem],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pl-PL" sz="14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455 mln to zobowiązania korespondujące z wierzytelnościami inwestorów, którzy zostali spłaceni przez HREIT, a</a:t>
            </a:r>
          </a:p>
          <a:p>
            <a:pPr marL="8001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pl-PL" sz="14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148 mln przypada na pożyczki od spółek powiązanych pochodzących ze środków innych niż finansowanie pozyskane od inwestorów indywidualnych</a:t>
            </a:r>
            <a:endParaRPr lang="pl-PL" sz="14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l-PL" sz="14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Nieobjęte układem zobowiązania pożyczkowe HREIT to 95,6 mln złotych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l-PL" sz="14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Nieobjęte układem zobowiązania handlowe HREIT to 22,3 mln złotych</a:t>
            </a:r>
          </a:p>
          <a:p>
            <a:pPr lvl="0" algn="just">
              <a:lnSpc>
                <a:spcPct val="115000"/>
              </a:lnSpc>
            </a:pPr>
            <a:endParaRPr lang="pl-PL" sz="1400" kern="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pl-PL" sz="1400" b="1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ZADŁUŻENIE INNYCH PODMIOTÓW Z GRUPY HREIT: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pl-PL" sz="14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Brak informacji na temat zadłużenia wobec podmiotów zewnętrznych ciążącego na podmiotów powiązanych z HREIT, w tym na spółkach, których udziały nabyli inwestorzy oraz brak informacji na temat obciążeń majątku </a:t>
            </a:r>
            <a:r>
              <a:rPr lang="pl-PL" sz="14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Wierzytelności inwestorów</a:t>
            </a:r>
          </a:p>
        </p:txBody>
      </p:sp>
    </p:spTree>
    <p:extLst>
      <p:ext uri="{BB962C8B-B14F-4D97-AF65-F5344CB8AC3E}">
        <p14:creationId xmlns:p14="http://schemas.microsoft.com/office/powerpoint/2010/main" val="1455321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A2B8C75-C3D7-4745-8A2D-64BF3D157C07}"/>
              </a:ext>
            </a:extLst>
          </p:cNvPr>
          <p:cNvSpPr/>
          <p:nvPr/>
        </p:nvSpPr>
        <p:spPr>
          <a:xfrm>
            <a:off x="0" y="5841883"/>
            <a:ext cx="12192000" cy="1016118"/>
          </a:xfrm>
          <a:prstGeom prst="rect">
            <a:avLst/>
          </a:prstGeom>
          <a:solidFill>
            <a:schemeClr val="dk1">
              <a:alpha val="2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835D0BB5-0E2A-4578-8B70-D364A8EA9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43" y="5841883"/>
            <a:ext cx="1070913" cy="1016117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38B66D75-8E12-47D4-A393-0BA4C0F7839C}"/>
              </a:ext>
            </a:extLst>
          </p:cNvPr>
          <p:cNvSpPr/>
          <p:nvPr/>
        </p:nvSpPr>
        <p:spPr>
          <a:xfrm>
            <a:off x="165979" y="208231"/>
            <a:ext cx="11860039" cy="5441464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</a:pPr>
            <a:endParaRPr lang="pl-PL" sz="14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850697F-C669-16F4-AC86-F7EBBBC4335F}"/>
              </a:ext>
            </a:extLst>
          </p:cNvPr>
          <p:cNvSpPr txBox="1"/>
          <p:nvPr/>
        </p:nvSpPr>
        <p:spPr>
          <a:xfrm>
            <a:off x="1530036" y="208230"/>
            <a:ext cx="907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STRUKTURA GRUPY HREIT [zaprezentowana przez HREIT]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CBF7688-1DC3-D39B-8592-76A20D5A9F6E}"/>
              </a:ext>
            </a:extLst>
          </p:cNvPr>
          <p:cNvSpPr/>
          <p:nvPr/>
        </p:nvSpPr>
        <p:spPr>
          <a:xfrm>
            <a:off x="4273236" y="715991"/>
            <a:ext cx="3064543" cy="49231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tx1"/>
                </a:solidFill>
              </a:rPr>
              <a:t>HREIT INVESTMENTS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67D1AEA-2DB3-2AED-B510-AAFA52B6AC40}"/>
              </a:ext>
            </a:extLst>
          </p:cNvPr>
          <p:cNvSpPr/>
          <p:nvPr/>
        </p:nvSpPr>
        <p:spPr>
          <a:xfrm>
            <a:off x="4789282" y="1476946"/>
            <a:ext cx="2037029" cy="7121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tx1"/>
                </a:solidFill>
              </a:rPr>
              <a:t>HREIT S.A.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4E51D0F-C4EC-36DC-8DED-9E93E0E2833A}"/>
              </a:ext>
            </a:extLst>
          </p:cNvPr>
          <p:cNvSpPr/>
          <p:nvPr/>
        </p:nvSpPr>
        <p:spPr>
          <a:xfrm>
            <a:off x="5088045" y="4319401"/>
            <a:ext cx="1439501" cy="106165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tx1"/>
                </a:solidFill>
              </a:rPr>
              <a:t>SPÓŁKI CELOWE</a:t>
            </a:r>
          </a:p>
        </p:txBody>
      </p: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3F7BAAF4-F4B6-ABED-EB7C-241E196DCA14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5805508" y="1208306"/>
            <a:ext cx="2289" cy="2686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BA5A7C7A-835E-7A90-BEAE-4DF642E40986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5807796" y="2189140"/>
            <a:ext cx="1" cy="2130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3BD1C0CC-A9B5-29D4-522A-41B98715C53E}"/>
              </a:ext>
            </a:extLst>
          </p:cNvPr>
          <p:cNvSpPr/>
          <p:nvPr/>
        </p:nvSpPr>
        <p:spPr>
          <a:xfrm>
            <a:off x="8881449" y="4319400"/>
            <a:ext cx="2317688" cy="106165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INWESTORZY</a:t>
            </a:r>
          </a:p>
        </p:txBody>
      </p:sp>
      <p:cxnSp>
        <p:nvCxnSpPr>
          <p:cNvPr id="30" name="Łącznik: łamany 29">
            <a:extLst>
              <a:ext uri="{FF2B5EF4-FFF2-40B4-BE49-F238E27FC236}">
                <a16:creationId xmlns:a16="http://schemas.microsoft.com/office/drawing/2014/main" id="{D76A5809-823B-D390-E14A-44D20C98B0AC}"/>
              </a:ext>
            </a:extLst>
          </p:cNvPr>
          <p:cNvCxnSpPr>
            <a:cxnSpLocks/>
            <a:stCxn id="8" idx="3"/>
            <a:endCxn id="21" idx="0"/>
          </p:cNvCxnSpPr>
          <p:nvPr/>
        </p:nvCxnSpPr>
        <p:spPr>
          <a:xfrm>
            <a:off x="6826311" y="1833043"/>
            <a:ext cx="3213982" cy="248635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Łącznik prosty ze strzałką 47">
            <a:extLst>
              <a:ext uri="{FF2B5EF4-FFF2-40B4-BE49-F238E27FC236}">
                <a16:creationId xmlns:a16="http://schemas.microsoft.com/office/drawing/2014/main" id="{E58288A5-3DB3-B3EB-09E5-C73BBF255CB7}"/>
              </a:ext>
            </a:extLst>
          </p:cNvPr>
          <p:cNvCxnSpPr>
            <a:cxnSpLocks/>
            <a:stCxn id="9" idx="3"/>
            <a:endCxn id="21" idx="1"/>
          </p:cNvCxnSpPr>
          <p:nvPr/>
        </p:nvCxnSpPr>
        <p:spPr>
          <a:xfrm flipV="1">
            <a:off x="6527546" y="4850227"/>
            <a:ext cx="235390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Łącznik prosty 67">
            <a:extLst>
              <a:ext uri="{FF2B5EF4-FFF2-40B4-BE49-F238E27FC236}">
                <a16:creationId xmlns:a16="http://schemas.microsoft.com/office/drawing/2014/main" id="{35A74039-AE12-6C38-F2D8-20373AB65346}"/>
              </a:ext>
            </a:extLst>
          </p:cNvPr>
          <p:cNvCxnSpPr>
            <a:cxnSpLocks/>
          </p:cNvCxnSpPr>
          <p:nvPr/>
        </p:nvCxnSpPr>
        <p:spPr>
          <a:xfrm flipH="1">
            <a:off x="3023857" y="4841472"/>
            <a:ext cx="2064188" cy="87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Łącznik prosty 70">
            <a:extLst>
              <a:ext uri="{FF2B5EF4-FFF2-40B4-BE49-F238E27FC236}">
                <a16:creationId xmlns:a16="http://schemas.microsoft.com/office/drawing/2014/main" id="{9F61C25B-E14A-55C5-3B2B-7B32D4B8326F}"/>
              </a:ext>
            </a:extLst>
          </p:cNvPr>
          <p:cNvCxnSpPr>
            <a:cxnSpLocks/>
          </p:cNvCxnSpPr>
          <p:nvPr/>
        </p:nvCxnSpPr>
        <p:spPr>
          <a:xfrm flipV="1">
            <a:off x="3023857" y="1847206"/>
            <a:ext cx="0" cy="29957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Łącznik prosty 77">
            <a:extLst>
              <a:ext uri="{FF2B5EF4-FFF2-40B4-BE49-F238E27FC236}">
                <a16:creationId xmlns:a16="http://schemas.microsoft.com/office/drawing/2014/main" id="{32729269-D693-7E65-2676-592FD7AEBCA6}"/>
              </a:ext>
            </a:extLst>
          </p:cNvPr>
          <p:cNvCxnSpPr>
            <a:cxnSpLocks/>
          </p:cNvCxnSpPr>
          <p:nvPr/>
        </p:nvCxnSpPr>
        <p:spPr>
          <a:xfrm flipH="1">
            <a:off x="4158557" y="4454305"/>
            <a:ext cx="9294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Łącznik prosty 79">
            <a:extLst>
              <a:ext uri="{FF2B5EF4-FFF2-40B4-BE49-F238E27FC236}">
                <a16:creationId xmlns:a16="http://schemas.microsoft.com/office/drawing/2014/main" id="{DDF4D610-E768-5C30-A7B3-E04D049CDEF3}"/>
              </a:ext>
            </a:extLst>
          </p:cNvPr>
          <p:cNvCxnSpPr>
            <a:cxnSpLocks/>
          </p:cNvCxnSpPr>
          <p:nvPr/>
        </p:nvCxnSpPr>
        <p:spPr>
          <a:xfrm>
            <a:off x="4158557" y="2118511"/>
            <a:ext cx="0" cy="2331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Łącznik prosty ze strzałką 89">
            <a:extLst>
              <a:ext uri="{FF2B5EF4-FFF2-40B4-BE49-F238E27FC236}">
                <a16:creationId xmlns:a16="http://schemas.microsoft.com/office/drawing/2014/main" id="{E335B7ED-15B5-DE94-50DB-80F44BEF041B}"/>
              </a:ext>
            </a:extLst>
          </p:cNvPr>
          <p:cNvCxnSpPr/>
          <p:nvPr/>
        </p:nvCxnSpPr>
        <p:spPr>
          <a:xfrm>
            <a:off x="4158557" y="2118511"/>
            <a:ext cx="6307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Łącznik prosty ze strzałką 93">
            <a:extLst>
              <a:ext uri="{FF2B5EF4-FFF2-40B4-BE49-F238E27FC236}">
                <a16:creationId xmlns:a16="http://schemas.microsoft.com/office/drawing/2014/main" id="{2486B5A8-57CA-1618-AA56-56E781B156E9}"/>
              </a:ext>
            </a:extLst>
          </p:cNvPr>
          <p:cNvCxnSpPr>
            <a:cxnSpLocks/>
          </p:cNvCxnSpPr>
          <p:nvPr/>
        </p:nvCxnSpPr>
        <p:spPr>
          <a:xfrm>
            <a:off x="3023857" y="1847206"/>
            <a:ext cx="1765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Łącznik prosty 96">
            <a:extLst>
              <a:ext uri="{FF2B5EF4-FFF2-40B4-BE49-F238E27FC236}">
                <a16:creationId xmlns:a16="http://schemas.microsoft.com/office/drawing/2014/main" id="{DC397D7B-CEA6-954A-6450-FF7EB3C10C3D}"/>
              </a:ext>
            </a:extLst>
          </p:cNvPr>
          <p:cNvCxnSpPr>
            <a:cxnSpLocks/>
          </p:cNvCxnSpPr>
          <p:nvPr/>
        </p:nvCxnSpPr>
        <p:spPr>
          <a:xfrm flipH="1">
            <a:off x="1919335" y="5187636"/>
            <a:ext cx="31687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Łącznik prosty 98">
            <a:extLst>
              <a:ext uri="{FF2B5EF4-FFF2-40B4-BE49-F238E27FC236}">
                <a16:creationId xmlns:a16="http://schemas.microsoft.com/office/drawing/2014/main" id="{8844A1CE-04CD-70A1-4B05-D88B54E145C6}"/>
              </a:ext>
            </a:extLst>
          </p:cNvPr>
          <p:cNvCxnSpPr>
            <a:cxnSpLocks/>
          </p:cNvCxnSpPr>
          <p:nvPr/>
        </p:nvCxnSpPr>
        <p:spPr>
          <a:xfrm>
            <a:off x="1919335" y="1611517"/>
            <a:ext cx="0" cy="35761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Łącznik prosty ze strzałką 110">
            <a:extLst>
              <a:ext uri="{FF2B5EF4-FFF2-40B4-BE49-F238E27FC236}">
                <a16:creationId xmlns:a16="http://schemas.microsoft.com/office/drawing/2014/main" id="{684B5EF1-5A37-70B9-6D3D-CB8FB6E412D9}"/>
              </a:ext>
            </a:extLst>
          </p:cNvPr>
          <p:cNvCxnSpPr>
            <a:cxnSpLocks/>
          </p:cNvCxnSpPr>
          <p:nvPr/>
        </p:nvCxnSpPr>
        <p:spPr>
          <a:xfrm>
            <a:off x="1919335" y="1611517"/>
            <a:ext cx="2869947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Łącznik prosty ze strzałką 113">
            <a:extLst>
              <a:ext uri="{FF2B5EF4-FFF2-40B4-BE49-F238E27FC236}">
                <a16:creationId xmlns:a16="http://schemas.microsoft.com/office/drawing/2014/main" id="{2F7BA0B3-894A-7E99-63D9-4F82D7095F69}"/>
              </a:ext>
            </a:extLst>
          </p:cNvPr>
          <p:cNvCxnSpPr>
            <a:cxnSpLocks/>
          </p:cNvCxnSpPr>
          <p:nvPr/>
        </p:nvCxnSpPr>
        <p:spPr>
          <a:xfrm flipH="1" flipV="1">
            <a:off x="6384205" y="2189140"/>
            <a:ext cx="2497243" cy="2319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Łącznik prosty ze strzałką 115">
            <a:extLst>
              <a:ext uri="{FF2B5EF4-FFF2-40B4-BE49-F238E27FC236}">
                <a16:creationId xmlns:a16="http://schemas.microsoft.com/office/drawing/2014/main" id="{7B214BE6-D43A-4EBC-BFDB-701BD3C11CEF}"/>
              </a:ext>
            </a:extLst>
          </p:cNvPr>
          <p:cNvCxnSpPr>
            <a:cxnSpLocks/>
          </p:cNvCxnSpPr>
          <p:nvPr/>
        </p:nvCxnSpPr>
        <p:spPr>
          <a:xfrm flipH="1" flipV="1">
            <a:off x="6826311" y="1974287"/>
            <a:ext cx="2607400" cy="23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pole tekstowe 122">
            <a:extLst>
              <a:ext uri="{FF2B5EF4-FFF2-40B4-BE49-F238E27FC236}">
                <a16:creationId xmlns:a16="http://schemas.microsoft.com/office/drawing/2014/main" id="{B2BCF021-32C2-A5E3-91E8-9ABCEB64C816}"/>
              </a:ext>
            </a:extLst>
          </p:cNvPr>
          <p:cNvSpPr txBox="1"/>
          <p:nvPr/>
        </p:nvSpPr>
        <p:spPr>
          <a:xfrm>
            <a:off x="7767872" y="1872592"/>
            <a:ext cx="2227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455 mln </a:t>
            </a:r>
            <a:r>
              <a:rPr lang="pl-PL" sz="1200" dirty="0"/>
              <a:t>spłacone wierzytelności</a:t>
            </a:r>
          </a:p>
        </p:txBody>
      </p:sp>
      <p:sp>
        <p:nvSpPr>
          <p:cNvPr id="130" name="pole tekstowe 129">
            <a:extLst>
              <a:ext uri="{FF2B5EF4-FFF2-40B4-BE49-F238E27FC236}">
                <a16:creationId xmlns:a16="http://schemas.microsoft.com/office/drawing/2014/main" id="{3C5D6C58-524D-0A05-A1C1-259D70E26821}"/>
              </a:ext>
            </a:extLst>
          </p:cNvPr>
          <p:cNvSpPr txBox="1"/>
          <p:nvPr/>
        </p:nvSpPr>
        <p:spPr>
          <a:xfrm>
            <a:off x="2174341" y="4044831"/>
            <a:ext cx="2035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ok. 800 mln </a:t>
            </a:r>
            <a:br>
              <a:rPr lang="pl-PL" sz="1200" b="1" dirty="0"/>
            </a:br>
            <a:r>
              <a:rPr lang="pl-PL" sz="1200" dirty="0"/>
              <a:t>pożyczki finansowane przez inwestorów nieukładowych</a:t>
            </a:r>
          </a:p>
        </p:txBody>
      </p:sp>
      <p:sp>
        <p:nvSpPr>
          <p:cNvPr id="131" name="pole tekstowe 130">
            <a:extLst>
              <a:ext uri="{FF2B5EF4-FFF2-40B4-BE49-F238E27FC236}">
                <a16:creationId xmlns:a16="http://schemas.microsoft.com/office/drawing/2014/main" id="{D9E41101-B12A-C73D-DF29-2F9C53EC0BDF}"/>
              </a:ext>
            </a:extLst>
          </p:cNvPr>
          <p:cNvSpPr txBox="1"/>
          <p:nvPr/>
        </p:nvSpPr>
        <p:spPr>
          <a:xfrm>
            <a:off x="3326964" y="3061090"/>
            <a:ext cx="1964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ok. 156 mln </a:t>
            </a:r>
            <a:br>
              <a:rPr lang="pl-PL" sz="1200" b="1" dirty="0"/>
            </a:br>
            <a:r>
              <a:rPr lang="pl-PL" sz="1200" dirty="0"/>
              <a:t>pożyczki finansowane przez inwestorów układowych</a:t>
            </a:r>
          </a:p>
        </p:txBody>
      </p:sp>
      <p:sp>
        <p:nvSpPr>
          <p:cNvPr id="133" name="pole tekstowe 132">
            <a:extLst>
              <a:ext uri="{FF2B5EF4-FFF2-40B4-BE49-F238E27FC236}">
                <a16:creationId xmlns:a16="http://schemas.microsoft.com/office/drawing/2014/main" id="{B2FD16AD-65F6-FD10-375A-BFA909E71709}"/>
              </a:ext>
            </a:extLst>
          </p:cNvPr>
          <p:cNvSpPr txBox="1"/>
          <p:nvPr/>
        </p:nvSpPr>
        <p:spPr>
          <a:xfrm>
            <a:off x="4959183" y="2533773"/>
            <a:ext cx="1964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&gt; 500 mln </a:t>
            </a:r>
            <a:br>
              <a:rPr lang="pl-PL" sz="1200" b="1" dirty="0"/>
            </a:br>
            <a:r>
              <a:rPr lang="pl-PL" sz="1200" dirty="0"/>
              <a:t>wierzytelności pożyczkowe</a:t>
            </a:r>
          </a:p>
        </p:txBody>
      </p:sp>
      <p:sp>
        <p:nvSpPr>
          <p:cNvPr id="134" name="pole tekstowe 133">
            <a:extLst>
              <a:ext uri="{FF2B5EF4-FFF2-40B4-BE49-F238E27FC236}">
                <a16:creationId xmlns:a16="http://schemas.microsoft.com/office/drawing/2014/main" id="{679F74F7-8FA4-9522-3CEC-CBCA0EF347FA}"/>
              </a:ext>
            </a:extLst>
          </p:cNvPr>
          <p:cNvSpPr txBox="1"/>
          <p:nvPr/>
        </p:nvSpPr>
        <p:spPr>
          <a:xfrm>
            <a:off x="7337779" y="4907878"/>
            <a:ext cx="716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udziały</a:t>
            </a:r>
          </a:p>
        </p:txBody>
      </p:sp>
      <p:sp>
        <p:nvSpPr>
          <p:cNvPr id="128" name="pole tekstowe 127">
            <a:extLst>
              <a:ext uri="{FF2B5EF4-FFF2-40B4-BE49-F238E27FC236}">
                <a16:creationId xmlns:a16="http://schemas.microsoft.com/office/drawing/2014/main" id="{6CBB2D49-B0DA-EB3B-DBE3-B67ABD069456}"/>
              </a:ext>
            </a:extLst>
          </p:cNvPr>
          <p:cNvSpPr txBox="1"/>
          <p:nvPr/>
        </p:nvSpPr>
        <p:spPr>
          <a:xfrm>
            <a:off x="1311997" y="2988291"/>
            <a:ext cx="1750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ok. 148 mln</a:t>
            </a:r>
            <a:br>
              <a:rPr lang="pl-PL" sz="1200" b="1" dirty="0"/>
            </a:br>
            <a:r>
              <a:rPr lang="pl-PL" sz="1200" dirty="0"/>
              <a:t>inne pożyczki</a:t>
            </a:r>
          </a:p>
        </p:txBody>
      </p:sp>
      <p:sp>
        <p:nvSpPr>
          <p:cNvPr id="135" name="pole tekstowe 134">
            <a:extLst>
              <a:ext uri="{FF2B5EF4-FFF2-40B4-BE49-F238E27FC236}">
                <a16:creationId xmlns:a16="http://schemas.microsoft.com/office/drawing/2014/main" id="{53A291DD-0127-2131-AC3F-CA24E2008A54}"/>
              </a:ext>
            </a:extLst>
          </p:cNvPr>
          <p:cNvSpPr txBox="1"/>
          <p:nvPr/>
        </p:nvSpPr>
        <p:spPr>
          <a:xfrm rot="2540936">
            <a:off x="6629742" y="3070997"/>
            <a:ext cx="2706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ok. 800 mln </a:t>
            </a:r>
            <a:r>
              <a:rPr lang="pl-PL" sz="1200" dirty="0"/>
              <a:t>wierzytelności nieukładowe</a:t>
            </a:r>
          </a:p>
        </p:txBody>
      </p:sp>
      <p:sp>
        <p:nvSpPr>
          <p:cNvPr id="136" name="pole tekstowe 135">
            <a:extLst>
              <a:ext uri="{FF2B5EF4-FFF2-40B4-BE49-F238E27FC236}">
                <a16:creationId xmlns:a16="http://schemas.microsoft.com/office/drawing/2014/main" id="{F0D21CC8-FDAE-7DD0-9F19-518FA399BE55}"/>
              </a:ext>
            </a:extLst>
          </p:cNvPr>
          <p:cNvSpPr txBox="1"/>
          <p:nvPr/>
        </p:nvSpPr>
        <p:spPr>
          <a:xfrm rot="2540936">
            <a:off x="6636221" y="3607910"/>
            <a:ext cx="2516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246 mln </a:t>
            </a:r>
            <a:r>
              <a:rPr lang="pl-PL" sz="1200" dirty="0"/>
              <a:t>wierzytelności układowe</a:t>
            </a:r>
          </a:p>
        </p:txBody>
      </p:sp>
    </p:spTree>
    <p:extLst>
      <p:ext uri="{BB962C8B-B14F-4D97-AF65-F5344CB8AC3E}">
        <p14:creationId xmlns:p14="http://schemas.microsoft.com/office/powerpoint/2010/main" val="32900342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4342</TotalTime>
  <Words>2167</Words>
  <Application>Microsoft Office PowerPoint</Application>
  <PresentationFormat>Panoramiczny</PresentationFormat>
  <Paragraphs>216</Paragraphs>
  <Slides>18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Palatino Linotype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Rudzińska</dc:creator>
  <cp:lastModifiedBy>Marek Zaniewski</cp:lastModifiedBy>
  <cp:revision>69</cp:revision>
  <cp:lastPrinted>2024-09-25T11:46:48Z</cp:lastPrinted>
  <dcterms:created xsi:type="dcterms:W3CDTF">2019-09-24T11:27:48Z</dcterms:created>
  <dcterms:modified xsi:type="dcterms:W3CDTF">2024-09-26T09:14:59Z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